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45" r:id="rId2"/>
    <p:sldMasterId id="2147483780" r:id="rId3"/>
  </p:sldMasterIdLst>
  <p:notesMasterIdLst>
    <p:notesMasterId r:id="rId16"/>
  </p:notesMasterIdLst>
  <p:sldIdLst>
    <p:sldId id="2697" r:id="rId4"/>
    <p:sldId id="2714" r:id="rId5"/>
    <p:sldId id="844" r:id="rId6"/>
    <p:sldId id="2718" r:id="rId7"/>
    <p:sldId id="2544" r:id="rId8"/>
    <p:sldId id="2548" r:id="rId9"/>
    <p:sldId id="2545" r:id="rId10"/>
    <p:sldId id="2550" r:id="rId11"/>
    <p:sldId id="2549" r:id="rId12"/>
    <p:sldId id="2546" r:id="rId13"/>
    <p:sldId id="2716" r:id="rId14"/>
    <p:sldId id="2711" r:id="rId15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E6E6E6"/>
    <a:srgbClr val="ED7D31"/>
    <a:srgbClr val="F79020"/>
    <a:srgbClr val="738AC8"/>
    <a:srgbClr val="1AB39F"/>
    <a:srgbClr val="00ADDC"/>
    <a:srgbClr val="2A8CB8"/>
    <a:srgbClr val="EA157A"/>
    <a:srgbClr val="CAD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94660"/>
  </p:normalViewPr>
  <p:slideViewPr>
    <p:cSldViewPr showGuides="1">
      <p:cViewPr>
        <p:scale>
          <a:sx n="110" d="100"/>
          <a:sy n="110" d="100"/>
        </p:scale>
        <p:origin x="36" y="-1428"/>
      </p:cViewPr>
      <p:guideLst>
        <p:guide orient="horz" pos="4176"/>
        <p:guide orient="horz" pos="1008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ECF6-D43E-46EE-9C5B-7335863128D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3675A-E3A7-463E-98C6-53C4CB0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2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7650" y="2433078"/>
            <a:ext cx="8667750" cy="1190349"/>
            <a:chOff x="247650" y="4349730"/>
            <a:chExt cx="8667750" cy="1190349"/>
          </a:xfrm>
        </p:grpSpPr>
        <p:sp>
          <p:nvSpPr>
            <p:cNvPr id="8" name="Rectangle 7"/>
            <p:cNvSpPr/>
            <p:nvPr/>
          </p:nvSpPr>
          <p:spPr>
            <a:xfrm>
              <a:off x="247650" y="4349730"/>
              <a:ext cx="8667750" cy="1184019"/>
            </a:xfrm>
            <a:prstGeom prst="rect">
              <a:avLst/>
            </a:prstGeom>
            <a:solidFill>
              <a:srgbClr val="1F497D"/>
            </a:solidFill>
            <a:ln w="12700" cap="flat" cmpd="sng" algn="ctr">
              <a:solidFill>
                <a:srgbClr val="1F497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" y="4349730"/>
              <a:ext cx="1447800" cy="1190349"/>
            </a:xfrm>
            <a:prstGeom prst="rect">
              <a:avLst/>
            </a:prstGeom>
          </p:spPr>
        </p:pic>
      </p:grp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06563" y="2438400"/>
            <a:ext cx="7208837" cy="116205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3657600"/>
            <a:ext cx="3886200" cy="4572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09531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3274"/>
            <a:ext cx="8294688" cy="74771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43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solidFill>
            <a:srgbClr val="1F497D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ln>
            <a:solidFill>
              <a:srgbClr val="9DC3E6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solidFill>
            <a:srgbClr val="7F7F7F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4168"/>
            <a:ext cx="8294688" cy="60960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03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915" y="413274"/>
            <a:ext cx="8290210" cy="610229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963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3488344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3274"/>
            <a:ext cx="8294688" cy="612775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797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001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4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solidFill>
            <a:srgbClr val="1F497D"/>
          </a:solidFill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ln>
            <a:solidFill>
              <a:srgbClr val="A5A5A5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892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177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85925" y="1835576"/>
            <a:ext cx="4553025" cy="2946733"/>
            <a:chOff x="1712737" y="1702226"/>
            <a:chExt cx="4553025" cy="294673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1752600" y="1754577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Q</a:t>
              </a: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57649" y="1814051"/>
              <a:ext cx="2690751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1712737" y="1702226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QUESTIONS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3695700" y="2407899"/>
              <a:ext cx="95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&amp;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4495800" y="1876359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44634" y="4299119"/>
              <a:ext cx="2802575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689690" y="4187294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ANSWERS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939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118640" y="1905000"/>
            <a:ext cx="3086710" cy="2971800"/>
          </a:xfrm>
          <a:prstGeom prst="ellipse">
            <a:avLst/>
          </a:prstGeom>
          <a:solidFill>
            <a:srgbClr val="19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74125" y="275227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88574" y="2766950"/>
            <a:ext cx="222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93B65"/>
                </a:solidFill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33221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75731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911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4" y="3005468"/>
            <a:ext cx="7239000" cy="7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3657600"/>
            <a:ext cx="4038600" cy="4572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7650" y="2433078"/>
            <a:ext cx="8667750" cy="1190349"/>
            <a:chOff x="247650" y="4349730"/>
            <a:chExt cx="8667750" cy="1190349"/>
          </a:xfrm>
        </p:grpSpPr>
        <p:sp>
          <p:nvSpPr>
            <p:cNvPr id="7" name="Rectangle 6"/>
            <p:cNvSpPr/>
            <p:nvPr/>
          </p:nvSpPr>
          <p:spPr>
            <a:xfrm>
              <a:off x="247650" y="4349730"/>
              <a:ext cx="8667750" cy="1184019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" y="4349730"/>
              <a:ext cx="1447800" cy="1190349"/>
            </a:xfrm>
            <a:prstGeom prst="rect">
              <a:avLst/>
            </a:prstGeom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706563" y="2433078"/>
            <a:ext cx="7208837" cy="1162779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48152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303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baseline="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 </a:t>
            </a:r>
            <a:r>
              <a:rPr lang="en-US" sz="160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934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 baseline="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 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0489" y="592587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43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ta as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FreesiaUPC" panose="020B0604020202020204" pitchFamily="34" charset="-34"/>
                <a:cs typeface="FreesiaUPC" panose="020B0604020202020204" pitchFamily="34" charset="-34"/>
              </a:defRPr>
            </a:lvl1pPr>
            <a:lvl2pPr>
              <a:defRPr>
                <a:latin typeface="FreesiaUPC" panose="020B0604020202020204" pitchFamily="34" charset="-34"/>
                <a:cs typeface="FreesiaUPC" panose="020B0604020202020204" pitchFamily="34" charset="-34"/>
              </a:defRPr>
            </a:lvl2pPr>
            <a:lvl3pPr>
              <a:defRPr>
                <a:latin typeface="FreesiaUPC" panose="020B0604020202020204" pitchFamily="34" charset="-34"/>
                <a:cs typeface="FreesiaUPC" panose="020B0604020202020204" pitchFamily="34" charset="-34"/>
              </a:defRPr>
            </a:lvl3pPr>
            <a:lvl4pPr>
              <a:defRPr>
                <a:latin typeface="FreesiaUPC" panose="020B0604020202020204" pitchFamily="34" charset="-34"/>
                <a:cs typeface="FreesiaUPC" panose="020B0604020202020204" pitchFamily="34" charset="-34"/>
              </a:defRPr>
            </a:lvl4pPr>
            <a:lvl5pPr>
              <a:defRPr sz="1800">
                <a:latin typeface="FreesiaUPC" panose="020B0604020202020204" pitchFamily="34" charset="-34"/>
                <a:cs typeface="Frees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As of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525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Note: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7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loomberg, BB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Bloomberg, BBLAM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142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Morning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42135"/>
            <a:ext cx="8229600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Morningstar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687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09999"/>
            <a:ext cx="3614747" cy="297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74408"/>
            <a:ext cx="7772400" cy="1362075"/>
          </a:xfrm>
        </p:spPr>
        <p:txBody>
          <a:bodyPr anchor="t">
            <a:normAutofit/>
          </a:bodyPr>
          <a:lstStyle>
            <a:lvl1pPr algn="r">
              <a:defRPr sz="48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6775" y="97976"/>
            <a:ext cx="0" cy="516170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35996" y="88792"/>
            <a:ext cx="0" cy="667023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2358" y="102358"/>
            <a:ext cx="8933638" cy="739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759025"/>
            <a:ext cx="891922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654914" y="1905000"/>
            <a:ext cx="1066800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19900" b="1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69178" y="2286359"/>
            <a:ext cx="2968936" cy="1328622"/>
          </a:xfrm>
        </p:spPr>
        <p:txBody>
          <a:bodyPr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8910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456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6442" y="435684"/>
            <a:ext cx="8294688" cy="67945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004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solidFill>
            <a:srgbClr val="1F497D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ln>
            <a:solidFill>
              <a:srgbClr val="9DC3E6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solidFill>
            <a:srgbClr val="7F7F7F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Sub Topic</a:t>
            </a:r>
          </a:p>
          <a:p>
            <a:pPr lvl="1"/>
            <a:r>
              <a:rPr lang="en-US" dirty="0"/>
              <a:t>Sub Topic</a:t>
            </a:r>
          </a:p>
          <a:p>
            <a:pPr lvl="2"/>
            <a:r>
              <a:rPr lang="en-US" dirty="0"/>
              <a:t>Sub Topic</a:t>
            </a:r>
          </a:p>
          <a:p>
            <a:pPr lvl="3"/>
            <a:r>
              <a:rPr lang="en-US" dirty="0"/>
              <a:t>Sub Topic</a:t>
            </a:r>
          </a:p>
          <a:p>
            <a:pPr lvl="4"/>
            <a:r>
              <a:rPr lang="en-US" dirty="0"/>
              <a:t>Sub Topic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9124" y="434790"/>
            <a:ext cx="8229600" cy="74771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38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6441" y="430304"/>
            <a:ext cx="8304683" cy="69523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46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488344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 </a:t>
            </a:r>
            <a:r>
              <a:rPr lang="en-US" sz="160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34790"/>
            <a:ext cx="8294688" cy="65405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928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806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 </a:t>
            </a:r>
            <a:r>
              <a:rPr lang="en-US" sz="160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681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solidFill>
            <a:srgbClr val="1F497D"/>
          </a:solidFill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Topic</a:t>
            </a:r>
          </a:p>
          <a:p>
            <a:pPr lvl="1"/>
            <a:r>
              <a:rPr lang="en-US" dirty="0"/>
              <a:t>Topic</a:t>
            </a:r>
          </a:p>
          <a:p>
            <a:pPr lvl="2"/>
            <a:r>
              <a:rPr lang="en-US" dirty="0"/>
              <a:t>Topic</a:t>
            </a:r>
          </a:p>
          <a:p>
            <a:pPr lvl="3"/>
            <a:r>
              <a:rPr lang="en-US" dirty="0"/>
              <a:t>Topic</a:t>
            </a:r>
          </a:p>
          <a:p>
            <a:pPr lvl="4"/>
            <a:r>
              <a:rPr lang="en-US" dirty="0"/>
              <a:t>Topic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ln>
            <a:solidFill>
              <a:srgbClr val="A5A5A5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0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 Topic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505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285925" y="1835576"/>
            <a:ext cx="4553025" cy="2946733"/>
            <a:chOff x="1712737" y="1702226"/>
            <a:chExt cx="4553025" cy="2946733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1752600" y="1754577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Q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557649" y="1814051"/>
              <a:ext cx="2690751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1712737" y="1702226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QUESTIONS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3695700" y="2407899"/>
              <a:ext cx="95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&amp;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4495800" y="1876359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844634" y="4299119"/>
              <a:ext cx="2802575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4689690" y="4187294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995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28157"/>
            <a:ext cx="1653363" cy="5174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118640" y="1905000"/>
            <a:ext cx="3086710" cy="2971800"/>
          </a:xfrm>
          <a:prstGeom prst="ellipse">
            <a:avLst/>
          </a:prstGeom>
          <a:solidFill>
            <a:srgbClr val="19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74125" y="275227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88574" y="2766950"/>
            <a:ext cx="222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93B65"/>
                </a:solidFill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19418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0489" y="592587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583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0" y="3028997"/>
            <a:ext cx="7543800" cy="7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96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7650" y="2433078"/>
            <a:ext cx="8667750" cy="1190349"/>
            <a:chOff x="247650" y="4349730"/>
            <a:chExt cx="8667750" cy="1190349"/>
          </a:xfrm>
        </p:grpSpPr>
        <p:sp>
          <p:nvSpPr>
            <p:cNvPr id="8" name="Rectangle 7"/>
            <p:cNvSpPr/>
            <p:nvPr/>
          </p:nvSpPr>
          <p:spPr>
            <a:xfrm>
              <a:off x="247650" y="4349730"/>
              <a:ext cx="8667750" cy="1184019"/>
            </a:xfrm>
            <a:prstGeom prst="rect">
              <a:avLst/>
            </a:prstGeom>
            <a:solidFill>
              <a:srgbClr val="1F497D"/>
            </a:solidFill>
            <a:ln w="12700" cap="flat" cmpd="sng" algn="ctr">
              <a:solidFill>
                <a:srgbClr val="1F497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" y="4349730"/>
              <a:ext cx="1447800" cy="1190349"/>
            </a:xfrm>
            <a:prstGeom prst="rect">
              <a:avLst/>
            </a:prstGeom>
          </p:spPr>
        </p:pic>
      </p:grp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06563" y="2438400"/>
            <a:ext cx="7208837" cy="1162050"/>
          </a:xfrm>
        </p:spPr>
        <p:txBody>
          <a:bodyPr anchor="ctr">
            <a:normAutofit/>
          </a:bodyPr>
          <a:lstStyle>
            <a:lvl1pPr marL="0" indent="0" algn="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3657600"/>
            <a:ext cx="3886200" cy="457200"/>
          </a:xfrm>
        </p:spPr>
        <p:txBody>
          <a:bodyPr>
            <a:noAutofit/>
          </a:bodyPr>
          <a:lstStyle>
            <a:lvl1pPr marL="0" indent="0" algn="r">
              <a:buNone/>
              <a:defRPr sz="2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31905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75731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508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786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0489" y="592587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770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ta as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As</a:t>
            </a:r>
            <a:r>
              <a:rPr lang="en-US" sz="1600" b="0" i="1" baseline="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of</a:t>
            </a:r>
            <a:endParaRPr lang="en-US" sz="1600" b="0" i="1" dirty="0">
              <a:solidFill>
                <a:schemeClr val="tx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354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Note: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529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loomberg, BB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Bloomberg, BBLAM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831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Morning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Morningstar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299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09999"/>
            <a:ext cx="3614747" cy="297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74408"/>
            <a:ext cx="7772400" cy="1362075"/>
          </a:xfrm>
        </p:spPr>
        <p:txBody>
          <a:bodyPr anchor="t">
            <a:normAutofit/>
          </a:bodyPr>
          <a:lstStyle>
            <a:lvl1pPr algn="r">
              <a:defRPr sz="4800" b="1" cap="all">
                <a:solidFill>
                  <a:schemeClr val="accent1"/>
                </a:solidFill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6775" y="97976"/>
            <a:ext cx="0" cy="516170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35996" y="88792"/>
            <a:ext cx="0" cy="667023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2358" y="102358"/>
            <a:ext cx="8933638" cy="739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759025"/>
            <a:ext cx="891922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654914" y="1905000"/>
            <a:ext cx="1066800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19900" b="1">
                <a:solidFill>
                  <a:srgbClr val="ED7D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69178" y="2286359"/>
            <a:ext cx="2968936" cy="1328622"/>
          </a:xfrm>
        </p:spPr>
        <p:txBody>
          <a:bodyPr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ข้อความ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34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Data as o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As</a:t>
            </a:r>
            <a:r>
              <a:rPr lang="en-US" sz="1600" b="0" i="1" baseline="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 of</a:t>
            </a:r>
            <a:endParaRPr lang="en-US" sz="1600" b="0" i="1" dirty="0">
              <a:solidFill>
                <a:schemeClr val="tx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915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3274"/>
            <a:ext cx="8294688" cy="747713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146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solidFill>
            <a:srgbClr val="1F497D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ln>
            <a:solidFill>
              <a:srgbClr val="9DC3E6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solidFill>
            <a:srgbClr val="7F7F7F"/>
          </a:solidFill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6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4168"/>
            <a:ext cx="8294688" cy="609600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348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915" y="413274"/>
            <a:ext cx="8290210" cy="610229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994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3488344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13274"/>
            <a:ext cx="8294688" cy="612775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000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965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rictly Private &amp;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3490455" y="6411717"/>
            <a:ext cx="2148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r>
              <a:rPr lang="en-US" sz="1600" b="0" i="1" baseline="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i="1" dirty="0">
                <a:solidFill>
                  <a:srgbClr val="C00000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Strictly Private &amp; Confidential </a:t>
            </a:r>
            <a:r>
              <a:rPr lang="en-US" sz="1600" b="0" i="1" dirty="0">
                <a:solidFill>
                  <a:srgbClr val="C00000"/>
                </a:solidFill>
                <a:latin typeface="Times New Roman"/>
                <a:cs typeface="Times New Roman"/>
              </a:rPr>
              <a:t>-</a:t>
            </a:r>
            <a:endParaRPr lang="en-US" sz="1600" i="1" dirty="0">
              <a:solidFill>
                <a:srgbClr val="C000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530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solidFill>
            <a:srgbClr val="1F497D"/>
          </a:solidFill>
        </p:spPr>
        <p:txBody>
          <a:bodyPr anchor="ctr">
            <a:normAutofit/>
          </a:bodyPr>
          <a:lstStyle>
            <a:lvl1pPr algn="l">
              <a:defRPr sz="2800" b="1">
                <a:solidFill>
                  <a:schemeClr val="bg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ln>
            <a:solidFill>
              <a:srgbClr val="A5A5A5"/>
            </a:solidFill>
          </a:ln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2800"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 sz="2400"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  <a:p>
            <a:pPr lvl="1"/>
            <a:r>
              <a:rPr lang="th-TH" dirty="0"/>
              <a:t>หัวข้อ</a:t>
            </a:r>
            <a:endParaRPr lang="en-US" dirty="0"/>
          </a:p>
          <a:p>
            <a:pPr lvl="2"/>
            <a:r>
              <a:rPr lang="th-TH" dirty="0"/>
              <a:t>หัวข้อ</a:t>
            </a:r>
            <a:endParaRPr lang="en-US" dirty="0"/>
          </a:p>
          <a:p>
            <a:pPr lvl="3"/>
            <a:r>
              <a:rPr lang="th-TH" dirty="0"/>
              <a:t>หัวข้อ</a:t>
            </a:r>
            <a:endParaRPr lang="en-US" dirty="0"/>
          </a:p>
          <a:p>
            <a:pPr lvl="4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ln>
            <a:solidFill>
              <a:srgbClr val="A5A5A5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869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8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49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285925" y="1835576"/>
            <a:ext cx="4553025" cy="2946733"/>
            <a:chOff x="1712737" y="1702226"/>
            <a:chExt cx="4553025" cy="294673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1752600" y="1754577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Q</a:t>
              </a: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57649" y="1814051"/>
              <a:ext cx="2690751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1712737" y="1702226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QUESTIONS</a:t>
              </a: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3695700" y="2407899"/>
              <a:ext cx="95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&amp;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4495800" y="1876359"/>
              <a:ext cx="15240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 dirty="0">
                  <a:solidFill>
                    <a:srgbClr val="193B65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44634" y="4299119"/>
              <a:ext cx="2802575" cy="263001"/>
            </a:xfrm>
            <a:prstGeom prst="rect">
              <a:avLst/>
            </a:prstGeom>
            <a:solidFill>
              <a:srgbClr val="193B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000" kern="0" dirty="0">
                <a:solidFill>
                  <a:schemeClr val="accent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689690" y="4187294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BrowalliaUPC" panose="020B0604020202020204" pitchFamily="34" charset="-34"/>
                </a:rPr>
                <a:t>ANSWERS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15" name="Rectangle 14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51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118640" y="1905000"/>
            <a:ext cx="3086710" cy="2971800"/>
          </a:xfrm>
          <a:prstGeom prst="ellipse">
            <a:avLst/>
          </a:prstGeom>
          <a:solidFill>
            <a:srgbClr val="193B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kern="0" dirty="0">
              <a:solidFill>
                <a:prstClr val="black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274125" y="275227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088574" y="2766950"/>
            <a:ext cx="222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93B65"/>
                </a:solidFill>
                <a:latin typeface="Century Gothic" panose="020B0502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18074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88619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592538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5925382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457200" y="5541334"/>
            <a:ext cx="990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Note: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541334"/>
            <a:ext cx="4038600" cy="381000"/>
          </a:xfrm>
        </p:spPr>
        <p:txBody>
          <a:bodyPr anchor="b">
            <a:noAutofit/>
          </a:bodyPr>
          <a:lstStyle>
            <a:lvl1pPr marL="0" indent="0">
              <a:buNone/>
              <a:defRPr sz="1600" i="1" baseline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387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34" y="3005468"/>
            <a:ext cx="7239000" cy="7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5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B0D6-F5CE-4C7F-8C23-32AF4B24DF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7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loomberg, BB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Bloomberg, BBLAM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9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Morning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25943" y="515828"/>
            <a:ext cx="822518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42135"/>
            <a:ext cx="8293925" cy="723900"/>
          </a:xfrm>
        </p:spPr>
        <p:txBody>
          <a:bodyPr>
            <a:noAutofit/>
          </a:bodyPr>
          <a:lstStyle>
            <a:lvl1pPr algn="l">
              <a:defRPr sz="4400" b="1"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26720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600" b="1"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  <a:lvl2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2pPr>
            <a:lvl3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3pPr>
            <a:lvl4pPr>
              <a:defRPr>
                <a:latin typeface="BrowalliaUPC" panose="020B0604020202020204" pitchFamily="34" charset="-34"/>
                <a:cs typeface="BrowalliaUPC" panose="020B0604020202020204" pitchFamily="34" charset="-34"/>
              </a:defRPr>
            </a:lvl4pPr>
            <a:lvl5pPr>
              <a:defRPr sz="1800">
                <a:latin typeface="BrowalliaUPC" panose="020B0604020202020204" pitchFamily="34" charset="-34"/>
                <a:cs typeface="BrowalliaUPC" panose="020B0604020202020204" pitchFamily="34" charset="-34"/>
              </a:defRPr>
            </a:lvl5pPr>
          </a:lstStyle>
          <a:p>
            <a:pPr lvl="0"/>
            <a:r>
              <a:rPr lang="th-TH" dirty="0"/>
              <a:t>หัวข้อย่อย</a:t>
            </a:r>
            <a:endParaRPr lang="en-US" dirty="0"/>
          </a:p>
          <a:p>
            <a:pPr lvl="1"/>
            <a:r>
              <a:rPr lang="th-TH" dirty="0"/>
              <a:t>หัวข้อย่อย</a:t>
            </a:r>
            <a:endParaRPr lang="en-US" dirty="0"/>
          </a:p>
          <a:p>
            <a:pPr lvl="2"/>
            <a:r>
              <a:rPr lang="th-TH" dirty="0"/>
              <a:t>หัวข้อย่อย</a:t>
            </a:r>
            <a:endParaRPr lang="en-US" dirty="0"/>
          </a:p>
          <a:p>
            <a:pPr lvl="3"/>
            <a:r>
              <a:rPr lang="th-TH" dirty="0"/>
              <a:t>หัวข้อย่อย</a:t>
            </a:r>
            <a:endParaRPr lang="en-US" dirty="0"/>
          </a:p>
          <a:p>
            <a:pPr lvl="4"/>
            <a:r>
              <a:rPr lang="th-TH" dirty="0"/>
              <a:t>หัวข้อย่อย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38505"/>
            <a:ext cx="1446581" cy="278746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457200" y="512134"/>
            <a:ext cx="0" cy="60960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 userDrawn="1"/>
        </p:nvSpPr>
        <p:spPr>
          <a:xfrm>
            <a:off x="350889" y="5925872"/>
            <a:ext cx="7620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i="1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Source: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51890" y="5969807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latin typeface="BrowalliaUPC" panose="020B0604020202020204" pitchFamily="34" charset="-34"/>
                <a:cs typeface="BrowalliaUPC" panose="020B0604020202020204" pitchFamily="34" charset="-34"/>
              </a:rPr>
              <a:t>Morningstar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228599" y="152400"/>
            <a:ext cx="7745819" cy="266700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8867289" y="152400"/>
            <a:ext cx="83902" cy="266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009864" y="152400"/>
            <a:ext cx="524536" cy="266700"/>
          </a:xfrm>
          <a:prstGeom prst="rect">
            <a:avLst/>
          </a:prstGeom>
          <a:solidFill>
            <a:srgbClr val="2B6F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69840" y="152400"/>
            <a:ext cx="265815" cy="266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6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09999"/>
            <a:ext cx="3614747" cy="297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74408"/>
            <a:ext cx="7772400" cy="1362075"/>
          </a:xfrm>
        </p:spPr>
        <p:txBody>
          <a:bodyPr anchor="t">
            <a:normAutofit/>
          </a:bodyPr>
          <a:lstStyle>
            <a:lvl1pPr algn="r">
              <a:defRPr sz="4800" b="1" cap="all">
                <a:solidFill>
                  <a:schemeClr val="accent1"/>
                </a:solidFill>
              </a:defRPr>
            </a:lvl1pPr>
          </a:lstStyle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6775" y="97976"/>
            <a:ext cx="0" cy="516170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035996" y="88792"/>
            <a:ext cx="0" cy="667023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02358" y="102358"/>
            <a:ext cx="8933638" cy="739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759025"/>
            <a:ext cx="891922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654914" y="1905000"/>
            <a:ext cx="1066800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19900" b="1">
                <a:solidFill>
                  <a:srgbClr val="ED7D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69178" y="2286359"/>
            <a:ext cx="2968936" cy="1328622"/>
          </a:xfrm>
        </p:spPr>
        <p:txBody>
          <a:bodyPr anchor="b">
            <a:normAutofit/>
          </a:bodyPr>
          <a:lstStyle>
            <a:lvl1pPr marL="0" indent="0" algn="r">
              <a:buNone/>
              <a:defRPr sz="80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ข้อความ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9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2176632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184268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54888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0200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2173510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181146" y="12162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01806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94170" y="1219200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284373" y="2819400"/>
            <a:ext cx="1851304" cy="3046988"/>
            <a:chOff x="-2025501" y="2819400"/>
            <a:chExt cx="1851304" cy="3046988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1804772" y="2819400"/>
              <a:ext cx="16305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R31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G73        B125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R42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G140      B184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R157    G195      B230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R237    G125      B49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R255     G217     B102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R249     G231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2A8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F9E7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-1462228" y="38820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ฟ้อนต์ 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TH/EN</a:t>
            </a: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ที่ใช้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Presentation </a:t>
            </a:r>
            <a:b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คือ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en-US" sz="1600" baseline="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BrowalliaUPC</a:t>
            </a:r>
            <a:endParaRPr lang="en-US" sz="1600" baseline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981200" y="2820412"/>
            <a:ext cx="1897791" cy="3046988"/>
            <a:chOff x="-2025501" y="2819400"/>
            <a:chExt cx="1897791" cy="3046988"/>
          </a:xfrm>
        </p:grpSpPr>
        <p:sp>
          <p:nvSpPr>
            <p:cNvPr id="29" name="TextBox 28"/>
            <p:cNvSpPr txBox="1"/>
            <p:nvPr userDrawn="1"/>
          </p:nvSpPr>
          <p:spPr>
            <a:xfrm>
              <a:off x="-1804772" y="2819400"/>
              <a:ext cx="167706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R27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G58        B136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R0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 G173      B220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R26      G179 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R247    G144      B32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R234     G21      B122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R115     G138     B200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B3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EA15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552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64" r:id="rId18"/>
    <p:sldLayoutId id="2147483765" r:id="rId19"/>
    <p:sldLayoutId id="2147483744" r:id="rId2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CCB306E4-F586-4265-A909-E662B29CE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2176632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184268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below this line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54888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0200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below this line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2173510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181146" y="12162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above this line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01806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94170" y="1219200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 TEXT</a:t>
            </a:r>
            <a:r>
              <a:rPr lang="en-US" sz="1400" b="1" dirty="0">
                <a:solidFill>
                  <a:srgbClr val="1F497D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above this line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284373" y="2819400"/>
            <a:ext cx="1851304" cy="3046988"/>
            <a:chOff x="-2025501" y="2819400"/>
            <a:chExt cx="1851304" cy="3046988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1804772" y="2819400"/>
              <a:ext cx="16305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R31      G73        B125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R42      G140      B184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R157    G195      B230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R237    G125      B49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R255     G217     B102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R249     G231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2A8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F9E7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-1462228" y="38820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ฟ้อนต์ </a:t>
            </a:r>
            <a: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TH/EN</a:t>
            </a:r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ที่ใช้</a:t>
            </a:r>
            <a: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ใน </a:t>
            </a:r>
            <a: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Presentation </a:t>
            </a:r>
            <a:br>
              <a:rPr lang="en-US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คือ  </a:t>
            </a:r>
            <a:r>
              <a:rPr lang="en-US" sz="1600" dirty="0" err="1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BrowalliaUPC</a:t>
            </a:r>
            <a:endParaRPr lang="en-US" sz="1600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981200" y="2820412"/>
            <a:ext cx="1897791" cy="3046988"/>
            <a:chOff x="-2025501" y="2819400"/>
            <a:chExt cx="1897791" cy="3046988"/>
          </a:xfrm>
        </p:grpSpPr>
        <p:sp>
          <p:nvSpPr>
            <p:cNvPr id="29" name="TextBox 28"/>
            <p:cNvSpPr txBox="1"/>
            <p:nvPr userDrawn="1"/>
          </p:nvSpPr>
          <p:spPr>
            <a:xfrm>
              <a:off x="-1804772" y="2819400"/>
              <a:ext cx="167706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R27      G58        B136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R0       G173      B220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R26      G179 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R247    G144      B32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R234     G21      B122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R115     G138     B200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solidFill>
                    <a:prstClr val="black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B3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EA15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530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6" r:id="rId18"/>
    <p:sldLayoutId id="2147483767" r:id="rId19"/>
    <p:sldLayoutId id="2147483763" r:id="rId2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557E173C-C2F7-45EC-B44F-565AB3CCE678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defRPr>
            </a:lvl1pPr>
          </a:lstStyle>
          <a:p>
            <a:fld id="{CCB306E4-F586-4265-A909-E662B29CE77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2176632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2184268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54888" y="6259158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20200" y="59406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below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2173510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181146" y="1216223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201806" y="1219200"/>
            <a:ext cx="21519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94170" y="1219200"/>
            <a:ext cx="207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NO</a:t>
            </a:r>
            <a:r>
              <a:rPr lang="en-US" sz="1400" b="1" baseline="0" dirty="0">
                <a:solidFill>
                  <a:srgbClr val="FF0000"/>
                </a:solidFill>
              </a:rPr>
              <a:t> TEXT</a:t>
            </a:r>
            <a:r>
              <a:rPr lang="en-US" sz="1400" b="1" baseline="0" dirty="0">
                <a:solidFill>
                  <a:schemeClr val="accent1"/>
                </a:solidFill>
              </a:rPr>
              <a:t> </a:t>
            </a:r>
            <a:r>
              <a:rPr lang="en-US" sz="1400" b="0" baseline="0" dirty="0">
                <a:solidFill>
                  <a:schemeClr val="tx1"/>
                </a:solidFill>
              </a:rPr>
              <a:t>above this line 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284373" y="2819400"/>
            <a:ext cx="1851304" cy="3046988"/>
            <a:chOff x="-2025501" y="2819400"/>
            <a:chExt cx="1851304" cy="3046988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1804772" y="2819400"/>
              <a:ext cx="1630575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R31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G73        B125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R42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G140      B184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R157    G195      B230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R237    G125      B49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R255     G217     B102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R249     G231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2A8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F9E7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-1462228" y="388203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ฟ้อนต์ 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TH/EN</a:t>
            </a: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ที่ใช้</a:t>
            </a:r>
            <a: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ใน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Presentation </a:t>
            </a:r>
            <a:br>
              <a:rPr lang="en-US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1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คือ</a:t>
            </a:r>
            <a:r>
              <a:rPr lang="th-TH" sz="1600" baseline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en-US" sz="1600" baseline="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BrowalliaUPC</a:t>
            </a:r>
            <a:endParaRPr lang="en-US" sz="1600" baseline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981200" y="2820412"/>
            <a:ext cx="1897791" cy="3046988"/>
            <a:chOff x="-2025501" y="2819400"/>
            <a:chExt cx="1897791" cy="3046988"/>
          </a:xfrm>
        </p:grpSpPr>
        <p:sp>
          <p:nvSpPr>
            <p:cNvPr id="29" name="TextBox 28"/>
            <p:cNvSpPr txBox="1"/>
            <p:nvPr userDrawn="1"/>
          </p:nvSpPr>
          <p:spPr>
            <a:xfrm>
              <a:off x="-1804772" y="2819400"/>
              <a:ext cx="1677062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R27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</a:t>
              </a: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G58        B136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R0</a:t>
              </a: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      G173      B220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R26      G179      B159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R247    G144      B32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R234     G21      B122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R115     G138     B200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R127     G127     B127</a:t>
              </a:r>
            </a:p>
            <a:p>
              <a:pPr>
                <a:lnSpc>
                  <a:spcPct val="150000"/>
                </a:lnSpc>
              </a:pPr>
              <a:r>
                <a:rPr lang="en-US" sz="1600" baseline="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R165     G165     B165</a:t>
              </a:r>
              <a:endParaRPr lang="en-US" sz="1600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-2025501" y="2994124"/>
              <a:ext cx="220729" cy="2735066"/>
              <a:chOff x="-2025501" y="2994124"/>
              <a:chExt cx="220729" cy="2735066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-2007840" y="2994124"/>
                <a:ext cx="203068" cy="206276"/>
              </a:xfrm>
              <a:prstGeom prst="rect">
                <a:avLst/>
              </a:prstGeom>
              <a:solidFill>
                <a:srgbClr val="1B3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-2007840" y="3332592"/>
                <a:ext cx="203068" cy="206276"/>
              </a:xfrm>
              <a:prstGeom prst="rect">
                <a:avLst/>
              </a:prstGeom>
              <a:solidFill>
                <a:srgbClr val="00AD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2008833" y="3692326"/>
                <a:ext cx="203068" cy="206276"/>
              </a:xfrm>
              <a:prstGeom prst="rect">
                <a:avLst/>
              </a:prstGeom>
              <a:solidFill>
                <a:srgbClr val="1AB3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-2019466" y="4060924"/>
                <a:ext cx="203068" cy="206276"/>
              </a:xfrm>
              <a:prstGeom prst="rect">
                <a:avLst/>
              </a:prstGeom>
              <a:solidFill>
                <a:srgbClr val="F79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-2019466" y="4431291"/>
                <a:ext cx="203068" cy="206276"/>
              </a:xfrm>
              <a:prstGeom prst="rect">
                <a:avLst/>
              </a:prstGeom>
              <a:solidFill>
                <a:srgbClr val="EA15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-2020459" y="4791025"/>
                <a:ext cx="203068" cy="206276"/>
              </a:xfrm>
              <a:prstGeom prst="rect">
                <a:avLst/>
              </a:prstGeom>
              <a:solidFill>
                <a:srgbClr val="738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-2019466" y="5157509"/>
                <a:ext cx="203068" cy="206276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-2025501" y="5522914"/>
                <a:ext cx="203068" cy="2062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43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ADB9F6-4901-403E-9F8F-00C1BF5F1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590800"/>
            <a:ext cx="6986622" cy="1066892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EA53D755-C0D3-4D04-A921-E60A9BBF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705485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บริษัทหลักทรัพย์จัดการกองทุนรวม</a:t>
            </a:r>
            <a:r>
              <a:rPr kumimoji="0" lang="en-US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บัวหลวง จำกัด</a:t>
            </a:r>
          </a:p>
          <a:p>
            <a:pPr marL="0" marR="0" lvl="0" indent="0" algn="r" defTabSz="914400" rtl="0" eaLnBrk="0" fontAlgn="auto" latinLnBrk="0" hangingPunct="0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/>
            </a:r>
            <a:b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</a:br>
            <a:endParaRPr kumimoji="0" lang="th-TH" altLang="th-TH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B20183-9FC4-49A2-AD76-431C5706F13C}"/>
              </a:ext>
            </a:extLst>
          </p:cNvPr>
          <p:cNvCxnSpPr/>
          <p:nvPr/>
        </p:nvCxnSpPr>
        <p:spPr>
          <a:xfrm>
            <a:off x="192975" y="388669"/>
            <a:ext cx="8919221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3">
            <a:extLst>
              <a:ext uri="{FF2B5EF4-FFF2-40B4-BE49-F238E27FC236}">
                <a16:creationId xmlns:a16="http://schemas.microsoft.com/office/drawing/2014/main" id="{6283BA20-4584-4DEF-AD50-973168A40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69"/>
            <a:ext cx="2241550" cy="78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0CB8FC-8668-7573-A44E-BBD644A99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110" y="6164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00">
        <p:split orient="vert"/>
      </p:transition>
    </mc:Choice>
    <mc:Fallback xmlns="">
      <p:transition spd="slow" advTm="2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ยอดเงินของสมาชิกที่คงเงินไว้ในกองทุน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BFA8C88-17DA-4FD9-B813-646FAF66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638142"/>
            <a:ext cx="8991600" cy="35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83035F-FA11-AF93-0C8F-15E84A5D9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3924" y="567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000">
        <p:fade/>
      </p:transition>
    </mc:Choice>
    <mc:Fallback xmlns="">
      <p:transition spd="med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B4A2-2B1C-4D40-981A-2858F6C5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กรณีสมาชิกเสียชีวิต</a:t>
            </a:r>
            <a:endParaRPr lang="en-US" sz="3600" dirty="0">
              <a:solidFill>
                <a:schemeClr val="accent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C1EE8-324D-4F98-8212-3DA9469F8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EFBC1-BA93-4B87-8036-E55503DEFDA5}"/>
              </a:ext>
            </a:extLst>
          </p:cNvPr>
          <p:cNvSpPr txBox="1"/>
          <p:nvPr/>
        </p:nvSpPr>
        <p:spPr>
          <a:xfrm>
            <a:off x="423849" y="1981200"/>
            <a:ext cx="8293925" cy="2308324"/>
          </a:xfrm>
          <a:prstGeom prst="rect">
            <a:avLst/>
          </a:prstGeom>
          <a:solidFill>
            <a:srgbClr val="CADFF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ในระหว่างที่ขอ</a:t>
            </a:r>
            <a:r>
              <a:rPr lang="th-TH" sz="3600" b="0" u="sng" kern="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คงเงินหรือ</a:t>
            </a:r>
            <a:r>
              <a:rPr kumimoji="0" lang="th-TH" sz="3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รับเงินจากกองทุนเป็นงวด 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การจ่ายเงินจากกองทุน</a:t>
            </a:r>
            <a:r>
              <a:rPr lang="en-US" sz="3600" kern="0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ให้ดำเนินการตามบทบัญญัติแห่งประมวลกฎหมายแพ่ง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และพาณิชย์ว่าด้วยมรดกมาใช้บังคับ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D87EFA4-A65B-4FF0-B929-DC3AC6EBF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r="30885"/>
          <a:stretch>
            <a:fillRect/>
          </a:stretch>
        </p:blipFill>
        <p:spPr bwMode="auto">
          <a:xfrm>
            <a:off x="7044124" y="4619162"/>
            <a:ext cx="1702518" cy="173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3590C081-5675-48DD-8E68-93368A207236}"/>
              </a:ext>
            </a:extLst>
          </p:cNvPr>
          <p:cNvSpPr/>
          <p:nvPr/>
        </p:nvSpPr>
        <p:spPr>
          <a:xfrm>
            <a:off x="6017449" y="505699"/>
            <a:ext cx="2733675" cy="596772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40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จ่ายให้ใคร </a:t>
            </a:r>
            <a:endParaRPr lang="en-US" sz="40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5BC5EF-C781-4930-E121-D9AC64F8F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849" y="5742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91">
        <p:fade/>
      </p:transition>
    </mc:Choice>
    <mc:Fallback xmlns="">
      <p:transition spd="med" advTm="18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คำจำกัดสิทธิ์ในการให้บริการ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600" b="0" dirty="0"/>
              <a:t>การนำเสนอข้อมูลที่ปรากฎในการให้คำแนะนำการจัดการกองทุนสำรองเลี้ยงชีพ</a:t>
            </a:r>
            <a:br>
              <a:rPr lang="th-TH" sz="2600" b="0" dirty="0"/>
            </a:br>
            <a:r>
              <a:rPr lang="th-TH" sz="2600" b="0" dirty="0"/>
              <a:t>เป็นข้อมูลที่ถูกต้องและเชื่อถือได้ ณ วันที่แสดงข้อมูล อย่างไรก็ตาม บริษัทจัดการฯ ขอสงวนสิทธิในการเปลี่ยนแปลงข้อมูลทั้งหมดได้ โดยไม่จำเป็นต้องแจ้งให้ทราบล่วงหน้า</a:t>
            </a:r>
          </a:p>
          <a:p>
            <a:r>
              <a:rPr lang="th-TH" sz="2600" b="0" dirty="0"/>
              <a:t>การลงทุนมีความเสี่ยง ผู้ลงทุนควรศึกษาข้อมูลการลงทุนก่อนตัดสินใจลงทุน</a:t>
            </a:r>
          </a:p>
          <a:p>
            <a:r>
              <a:rPr lang="th-TH" sz="2600" b="0" dirty="0"/>
              <a:t>ผลการดำเนินงานของกองทุนสำรองเลี้ยงชีพ ได้จัดทำขึ้นตามมาตรฐานการวัดผล</a:t>
            </a:r>
            <a:br>
              <a:rPr lang="th-TH" sz="2600" b="0" dirty="0"/>
            </a:br>
            <a:r>
              <a:rPr lang="th-TH" sz="2600" b="0" dirty="0"/>
              <a:t>การดำเนินงานกองทุนสำรองเลี้ยงชีพของสมาคมบริษัทจัดการลงทุน </a:t>
            </a:r>
            <a:r>
              <a:rPr lang="en-US" sz="2600" b="0" dirty="0"/>
              <a:t/>
            </a:r>
            <a:br>
              <a:rPr lang="en-US" sz="2600" b="0" dirty="0"/>
            </a:br>
            <a:r>
              <a:rPr lang="th-TH" sz="2600" b="0" dirty="0"/>
              <a:t>โดยผลการดำเนินงานในอดีต ไม่ได้เป็นสิ่งยืนยันผลการดำเนินงานในอนาคต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294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297" y="2737622"/>
            <a:ext cx="7772400" cy="1362075"/>
          </a:xfrm>
        </p:spPr>
        <p:txBody>
          <a:bodyPr>
            <a:noAutofit/>
          </a:bodyPr>
          <a:lstStyle/>
          <a:p>
            <a:r>
              <a:rPr lang="th-TH" sz="4400" dirty="0"/>
              <a:t>สำหรับพนักงานที่เกษียณอายุ</a:t>
            </a:r>
            <a:br>
              <a:rPr lang="th-TH" sz="4400" dirty="0"/>
            </a:br>
            <a:r>
              <a:rPr lang="th-TH" sz="4400" dirty="0"/>
              <a:t>และลาออกจากงาน</a:t>
            </a:r>
            <a:endParaRPr lang="en-US" sz="4400" dirty="0"/>
          </a:p>
        </p:txBody>
      </p:sp>
      <p:pic>
        <p:nvPicPr>
          <p:cNvPr id="2052" name="Picture 4" descr="วิธีรับมือกับปัญหา 'ลูกจ้างเกษียณอายุ' มากขึ้น | MoneyDuck Thailand">
            <a:extLst>
              <a:ext uri="{FF2B5EF4-FFF2-40B4-BE49-F238E27FC236}">
                <a16:creationId xmlns:a16="http://schemas.microsoft.com/office/drawing/2014/main" id="{4AB3A1E8-EBB2-43B4-9CF8-EAC49D4E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47" y="4103708"/>
            <a:ext cx="3657600" cy="243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3"/>
          </p:nvPr>
        </p:nvSpPr>
        <p:spPr>
          <a:xfrm>
            <a:off x="4346983" y="1045711"/>
            <a:ext cx="4530714" cy="1500187"/>
          </a:xfrm>
        </p:spPr>
        <p:txBody>
          <a:bodyPr/>
          <a:lstStyle/>
          <a:p>
            <a:pPr algn="r"/>
            <a:r>
              <a:rPr lang="en-US" sz="8800" dirty="0">
                <a:solidFill>
                  <a:srgbClr val="1F497D"/>
                </a:solidFill>
              </a:rPr>
              <a:t>Part</a:t>
            </a:r>
            <a:r>
              <a:rPr lang="en-US" sz="13800" dirty="0"/>
              <a:t> </a:t>
            </a:r>
            <a:r>
              <a:rPr lang="en-US" sz="166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00">
        <p:fade/>
      </p:transition>
    </mc:Choice>
    <mc:Fallback xmlns="">
      <p:transition spd="med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43" y="496641"/>
            <a:ext cx="8293925" cy="723900"/>
          </a:xfrm>
        </p:spPr>
        <p:txBody>
          <a:bodyPr/>
          <a:lstStyle/>
          <a:p>
            <a:r>
              <a:rPr lang="th-TH" sz="4000" dirty="0">
                <a:solidFill>
                  <a:schemeClr val="accent1"/>
                </a:solidFill>
              </a:rPr>
              <a:t>การสิ้นสุดสมาชิกภาพ 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7AB3F4-8EF5-44C2-8B06-167C655A8BE4}"/>
              </a:ext>
            </a:extLst>
          </p:cNvPr>
          <p:cNvGrpSpPr/>
          <p:nvPr/>
        </p:nvGrpSpPr>
        <p:grpSpPr>
          <a:xfrm>
            <a:off x="409682" y="2345527"/>
            <a:ext cx="8291748" cy="1136397"/>
            <a:chOff x="4389115" y="2431228"/>
            <a:chExt cx="2171823" cy="18395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F7ADEB-0901-4937-8D1A-B7E0F40E1668}"/>
                </a:ext>
              </a:extLst>
            </p:cNvPr>
            <p:cNvSpPr/>
            <p:nvPr/>
          </p:nvSpPr>
          <p:spPr>
            <a:xfrm>
              <a:off x="4389115" y="2431228"/>
              <a:ext cx="2171823" cy="18395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8EC5DC-5B4D-4401-BC18-979657EBECB7}"/>
                </a:ext>
              </a:extLst>
            </p:cNvPr>
            <p:cNvSpPr/>
            <p:nvPr/>
          </p:nvSpPr>
          <p:spPr>
            <a:xfrm>
              <a:off x="4452388" y="2922372"/>
              <a:ext cx="2084759" cy="857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1. </a:t>
              </a:r>
              <a:r>
                <a:rPr lang="th-TH" sz="2800" b="1" dirty="0">
                  <a:solidFill>
                    <a:schemeClr val="accent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รับเงินจากกองทุนทั้งจำนวน </a:t>
              </a:r>
              <a:r>
                <a:rPr lang="th-TH" sz="2800" b="1" dirty="0">
                  <a:solidFill>
                    <a:schemeClr val="accent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(คำนวนภาษีตามเกณฑ์</a:t>
              </a:r>
              <a:r>
                <a:rPr lang="th-TH" sz="2800" b="1" dirty="0" smtClean="0">
                  <a:solidFill>
                    <a:schemeClr val="accent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สรรพ</a:t>
              </a:r>
              <a:r>
                <a:rPr lang="th-TH" sz="2800" b="1" dirty="0">
                  <a:solidFill>
                    <a:schemeClr val="accent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า</a:t>
              </a:r>
              <a:r>
                <a:rPr lang="th-TH" sz="2800" b="1" dirty="0" smtClean="0">
                  <a:solidFill>
                    <a:schemeClr val="accent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กร</a:t>
              </a:r>
              <a:r>
                <a:rPr lang="th-TH" sz="2800" b="1" dirty="0">
                  <a:solidFill>
                    <a:schemeClr val="accent4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กำหนด) </a:t>
              </a:r>
              <a:endParaRPr lang="en-US" sz="2800" b="1" dirty="0">
                <a:solidFill>
                  <a:schemeClr val="accent4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542402-2378-E65C-8975-AD7511D20D12}"/>
              </a:ext>
            </a:extLst>
          </p:cNvPr>
          <p:cNvGrpSpPr/>
          <p:nvPr/>
        </p:nvGrpSpPr>
        <p:grpSpPr>
          <a:xfrm>
            <a:off x="409682" y="3722616"/>
            <a:ext cx="5076718" cy="1136397"/>
            <a:chOff x="4389115" y="2431228"/>
            <a:chExt cx="2171823" cy="183955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35752A-4F8A-C0DB-4535-6A1FA648D374}"/>
                </a:ext>
              </a:extLst>
            </p:cNvPr>
            <p:cNvSpPr/>
            <p:nvPr/>
          </p:nvSpPr>
          <p:spPr>
            <a:xfrm>
              <a:off x="4389115" y="2431228"/>
              <a:ext cx="2171823" cy="18395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FAAEE5-9A6D-CBF3-7DA2-6A924425D183}"/>
                </a:ext>
              </a:extLst>
            </p:cNvPr>
            <p:cNvSpPr/>
            <p:nvPr/>
          </p:nvSpPr>
          <p:spPr>
            <a:xfrm>
              <a:off x="4480588" y="2921613"/>
              <a:ext cx="1961615" cy="857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800" b="1" dirty="0">
                  <a:solidFill>
                    <a:schemeClr val="accent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2. </a:t>
              </a:r>
              <a:r>
                <a:rPr lang="th-TH" sz="2800" b="1" dirty="0">
                  <a:solidFill>
                    <a:schemeClr val="accent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โอนย้ายเงินไปกองทุน </a:t>
              </a:r>
              <a:r>
                <a:rPr lang="en-US" sz="2800" b="1" dirty="0">
                  <a:solidFill>
                    <a:schemeClr val="accent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RMF for PVD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5193B9-D7E3-F0BB-79AF-3E48352DD754}"/>
              </a:ext>
            </a:extLst>
          </p:cNvPr>
          <p:cNvGrpSpPr/>
          <p:nvPr/>
        </p:nvGrpSpPr>
        <p:grpSpPr>
          <a:xfrm>
            <a:off x="409682" y="5146156"/>
            <a:ext cx="5076718" cy="1136397"/>
            <a:chOff x="4389115" y="2431228"/>
            <a:chExt cx="2204918" cy="183955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43B37B1-2D8B-946B-2E5F-F67C6D9EFC47}"/>
                </a:ext>
              </a:extLst>
            </p:cNvPr>
            <p:cNvSpPr/>
            <p:nvPr/>
          </p:nvSpPr>
          <p:spPr>
            <a:xfrm>
              <a:off x="4389115" y="2431228"/>
              <a:ext cx="2204918" cy="1839558"/>
            </a:xfrm>
            <a:prstGeom prst="rect">
              <a:avLst/>
            </a:prstGeom>
            <a:solidFill>
              <a:srgbClr val="1F5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prstClr val="black"/>
                </a:solidFill>
                <a:latin typeface="FreesiaUPC" panose="020B0604020202020204" pitchFamily="34" charset="-34"/>
                <a:cs typeface="FreesiaUPC" panose="020B0604020202020204" pitchFamily="34" charset="-3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718ED1-40E7-1216-AA4C-55CEDA2729B7}"/>
                </a:ext>
              </a:extLst>
            </p:cNvPr>
            <p:cNvSpPr/>
            <p:nvPr/>
          </p:nvSpPr>
          <p:spPr>
            <a:xfrm>
              <a:off x="4497281" y="2922372"/>
              <a:ext cx="1962845" cy="857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rowallia New" panose="020B0604020202020204" pitchFamily="34" charset="-34"/>
                  <a:ea typeface="Verdana" panose="020B0604030504040204" pitchFamily="34" charset="0"/>
                  <a:cs typeface="Browallia New" panose="020B0604020202020204" pitchFamily="34" charset="-34"/>
                </a:rPr>
                <a:t>3.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rowallia New" panose="020B0604020202020204" pitchFamily="34" charset="-34"/>
                  <a:ea typeface="Verdana" panose="020B0604030504040204" pitchFamily="34" charset="0"/>
                  <a:cs typeface="Browallia New" panose="020B0604020202020204" pitchFamily="34" charset="-34"/>
                </a:rPr>
                <a:t>การคงเงินไว้ในกองทุน</a:t>
              </a:r>
              <a:r>
                <a:rPr lang="th-TH" sz="2800" b="1" dirty="0">
                  <a:solidFill>
                    <a:schemeClr val="accent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  <a:endParaRPr lang="en-US" sz="2800" b="1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pic>
        <p:nvPicPr>
          <p:cNvPr id="25" name="Picture 3">
            <a:extLst>
              <a:ext uri="{FF2B5EF4-FFF2-40B4-BE49-F238E27FC236}">
                <a16:creationId xmlns:a16="http://schemas.microsoft.com/office/drawing/2014/main" id="{41ADEB50-05AA-22AD-0391-05BF0AFA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15" y="4268474"/>
            <a:ext cx="3020415" cy="201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718E4AF-1178-F1D7-FBAD-B85562B194E2}"/>
              </a:ext>
            </a:extLst>
          </p:cNvPr>
          <p:cNvSpPr/>
          <p:nvPr/>
        </p:nvSpPr>
        <p:spPr>
          <a:xfrm>
            <a:off x="426126" y="1360882"/>
            <a:ext cx="8291748" cy="723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สามารถบริหารจัดการเงินที่ได้รับจากกองทุน ได้ </a:t>
            </a:r>
            <a:r>
              <a:rPr lang="en-US" sz="36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 </a:t>
            </a:r>
            <a:r>
              <a:rPr lang="th-TH" sz="36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วิธีดังนี้</a:t>
            </a:r>
            <a:endParaRPr lang="en-US" sz="3600" b="1" dirty="0">
              <a:solidFill>
                <a:schemeClr val="bg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F90891-C925-AF4C-3A96-47DAA96A4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968" y="52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000">
        <p:fade/>
      </p:transition>
    </mc:Choice>
    <mc:Fallback xmlns="">
      <p:transition spd="med" advTm="6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9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2134"/>
            <a:ext cx="8293925" cy="823805"/>
          </a:xfrm>
        </p:spPr>
        <p:txBody>
          <a:bodyPr/>
          <a:lstStyle/>
          <a:p>
            <a:r>
              <a:rPr lang="th-TH" sz="3600" dirty="0">
                <a:solidFill>
                  <a:schemeClr val="accent1"/>
                </a:solidFill>
              </a:rPr>
              <a:t>การคำนวณภาษี สำหรับพนักงานที่ลาออกจากงาน</a:t>
            </a:r>
            <a:endParaRPr lang="en-US" sz="3600" dirty="0">
              <a:solidFill>
                <a:schemeClr val="accent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09295" y="1271259"/>
            <a:ext cx="3813580" cy="1728315"/>
            <a:chOff x="457200" y="903636"/>
            <a:chExt cx="3813580" cy="1728315"/>
          </a:xfrm>
        </p:grpSpPr>
        <p:sp>
          <p:nvSpPr>
            <p:cNvPr id="25" name="Round Diagonal Corner Rectangle 24"/>
            <p:cNvSpPr/>
            <p:nvPr/>
          </p:nvSpPr>
          <p:spPr>
            <a:xfrm>
              <a:off x="457200" y="1545431"/>
              <a:ext cx="1864772" cy="1079436"/>
            </a:xfrm>
            <a:prstGeom prst="round2DiagRect">
              <a:avLst/>
            </a:prstGeom>
            <a:solidFill>
              <a:srgbClr val="1F4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4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เงินสะสม</a:t>
              </a:r>
            </a:p>
            <a:p>
              <a:pPr algn="ctr" eaLnBrk="1" hangingPunct="1">
                <a:defRPr/>
              </a:pPr>
              <a:r>
                <a:rPr lang="th-TH" sz="32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500</a:t>
              </a:r>
              <a:r>
                <a:rPr lang="en-US" sz="32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,000</a:t>
              </a:r>
            </a:p>
          </p:txBody>
        </p:sp>
        <p:sp>
          <p:nvSpPr>
            <p:cNvPr id="26" name="Round Diagonal Corner Rectangle 25"/>
            <p:cNvSpPr/>
            <p:nvPr/>
          </p:nvSpPr>
          <p:spPr>
            <a:xfrm>
              <a:off x="2406008" y="1552513"/>
              <a:ext cx="1864772" cy="1079438"/>
            </a:xfrm>
            <a:prstGeom prst="round2DiagRect">
              <a:avLst/>
            </a:prstGeom>
            <a:noFill/>
            <a:ln>
              <a:solidFill>
                <a:srgbClr val="1F49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r>
                <a:rPr lang="th-TH" sz="24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ผลประโยชน์</a:t>
              </a:r>
              <a:endParaRPr lang="en-US" sz="24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sz="3200" b="1" dirty="0">
                  <a:solidFill>
                    <a:srgbClr val="1F497D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50,000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7200" y="903636"/>
              <a:ext cx="3813580" cy="5916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พนักงาน </a:t>
              </a:r>
              <a:endParaRPr lang="en-US" sz="36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50179" y="1260900"/>
            <a:ext cx="3849448" cy="1737454"/>
            <a:chOff x="4837352" y="861003"/>
            <a:chExt cx="3849448" cy="1737454"/>
          </a:xfrm>
        </p:grpSpPr>
        <p:sp>
          <p:nvSpPr>
            <p:cNvPr id="29" name="Round Diagonal Corner Rectangle 28"/>
            <p:cNvSpPr/>
            <p:nvPr/>
          </p:nvSpPr>
          <p:spPr>
            <a:xfrm>
              <a:off x="4837352" y="1504850"/>
              <a:ext cx="1864772" cy="1079438"/>
            </a:xfrm>
            <a:prstGeom prst="round2DiagRect">
              <a:avLst/>
            </a:prstGeom>
            <a:solidFill>
              <a:srgbClr val="DD51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400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เงินสมทบ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500,000</a:t>
              </a:r>
            </a:p>
          </p:txBody>
        </p:sp>
        <p:sp>
          <p:nvSpPr>
            <p:cNvPr id="30" name="Round Diagonal Corner Rectangle 29"/>
            <p:cNvSpPr/>
            <p:nvPr/>
          </p:nvSpPr>
          <p:spPr>
            <a:xfrm>
              <a:off x="6786160" y="1519021"/>
              <a:ext cx="1864772" cy="1079436"/>
            </a:xfrm>
            <a:prstGeom prst="round2DiagRect">
              <a:avLst/>
            </a:prstGeom>
            <a:noFill/>
            <a:ln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th-TH" sz="24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ผลประโยชน์</a:t>
              </a:r>
              <a:endParaRPr lang="en-US" sz="24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algn="ctr" eaLnBrk="1" hangingPunct="1">
                <a:defRPr/>
              </a:pPr>
              <a:r>
                <a:rPr lang="en-US" sz="3200" b="1" dirty="0">
                  <a:solidFill>
                    <a:srgbClr val="DD5119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50,000</a:t>
              </a:r>
              <a:endParaRPr lang="en-US" sz="3600" b="1" dirty="0">
                <a:solidFill>
                  <a:srgbClr val="DD5119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73220" y="861003"/>
              <a:ext cx="3813580" cy="591671"/>
            </a:xfrm>
            <a:prstGeom prst="rect">
              <a:avLst/>
            </a:prstGeom>
            <a:solidFill>
              <a:srgbClr val="DD51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นายจ้าง</a:t>
              </a:r>
              <a:endParaRPr lang="en-US" sz="3600" b="1" dirty="0"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sp>
        <p:nvSpPr>
          <p:cNvPr id="33" name="TextBox 26"/>
          <p:cNvSpPr txBox="1">
            <a:spLocks noChangeArrowheads="1"/>
          </p:cNvSpPr>
          <p:nvPr/>
        </p:nvSpPr>
        <p:spPr bwMode="auto">
          <a:xfrm>
            <a:off x="6099658" y="2207844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ABE00"/>
                </a:solidFill>
                <a:latin typeface="BrowalliaUPC" panose="020B0604020202020204" pitchFamily="34" charset="-34"/>
                <a:cs typeface="BrowalliaUPC" panose="020B0604020202020204" pitchFamily="34" charset="-34"/>
                <a:sym typeface="Wingdings 2" panose="05020102010507070707" pitchFamily="18" charset="2"/>
              </a:rPr>
              <a:t></a:t>
            </a:r>
            <a:endParaRPr lang="en-US" altLang="en-US" sz="5400" b="1" dirty="0">
              <a:solidFill>
                <a:srgbClr val="FABE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3993651" y="2131159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ABE00"/>
                </a:solidFill>
                <a:latin typeface="BrowalliaUPC" panose="020B0604020202020204" pitchFamily="34" charset="-34"/>
                <a:cs typeface="BrowalliaUPC" panose="020B0604020202020204" pitchFamily="34" charset="-34"/>
                <a:sym typeface="Wingdings 2" panose="05020102010507070707" pitchFamily="18" charset="2"/>
              </a:rPr>
              <a:t></a:t>
            </a:r>
            <a:endParaRPr lang="en-US" altLang="en-US" sz="5400" b="1" dirty="0">
              <a:solidFill>
                <a:srgbClr val="FABE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5" name="TextBox 26"/>
          <p:cNvSpPr txBox="1">
            <a:spLocks noChangeArrowheads="1"/>
          </p:cNvSpPr>
          <p:nvPr/>
        </p:nvSpPr>
        <p:spPr bwMode="auto">
          <a:xfrm>
            <a:off x="7901087" y="2207844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ABE00"/>
                </a:solidFill>
                <a:latin typeface="BrowalliaUPC" panose="020B0604020202020204" pitchFamily="34" charset="-34"/>
                <a:cs typeface="BrowalliaUPC" panose="020B0604020202020204" pitchFamily="34" charset="-34"/>
                <a:sym typeface="Wingdings 2" panose="05020102010507070707" pitchFamily="18" charset="2"/>
              </a:rPr>
              <a:t></a:t>
            </a:r>
            <a:endParaRPr lang="en-US" altLang="en-US" sz="5400" b="1" dirty="0">
              <a:solidFill>
                <a:srgbClr val="FABE00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98BFF-A51C-B876-2889-98847629EF12}"/>
              </a:ext>
            </a:extLst>
          </p:cNvPr>
          <p:cNvGrpSpPr/>
          <p:nvPr/>
        </p:nvGrpSpPr>
        <p:grpSpPr>
          <a:xfrm>
            <a:off x="4941542" y="3076346"/>
            <a:ext cx="3288058" cy="3400654"/>
            <a:chOff x="4941542" y="3076346"/>
            <a:chExt cx="3288058" cy="3400654"/>
          </a:xfrm>
        </p:grpSpPr>
        <p:sp>
          <p:nvSpPr>
            <p:cNvPr id="37" name="TextBox 3"/>
            <p:cNvSpPr txBox="1">
              <a:spLocks noChangeArrowheads="1"/>
            </p:cNvSpPr>
            <p:nvPr/>
          </p:nvSpPr>
          <p:spPr bwMode="auto">
            <a:xfrm>
              <a:off x="4941542" y="3076346"/>
              <a:ext cx="3288058" cy="461665"/>
            </a:xfrm>
            <a:prstGeom prst="rect">
              <a:avLst/>
            </a:prstGeom>
            <a:solidFill>
              <a:srgbClr val="FF6600">
                <a:alpha val="76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th-TH" altLang="en-US" sz="24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อายุงาน ตั้งแต่ 5 ปีขึ้นไป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53000" y="3541992"/>
              <a:ext cx="3276600" cy="2935008"/>
            </a:xfrm>
            <a:prstGeom prst="rect">
              <a:avLst/>
            </a:prstGeom>
            <a:noFill/>
            <a:ln w="1270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Bef>
                  <a:spcPts val="600"/>
                </a:spcBef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เงินได้จากกองทุน	600,000</a:t>
              </a:r>
              <a:endParaRPr lang="th-TH" sz="2000" baseline="40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>
                <a:spcBef>
                  <a:spcPts val="600"/>
                </a:spcBef>
              </a:pPr>
              <a:r>
                <a:rPr lang="th-TH" sz="2000" u="sng" dirty="0">
                  <a:solidFill>
                    <a:srgbClr val="DD5119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หัก</a:t>
              </a: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ค่าใช้จ่าย</a:t>
              </a:r>
              <a:r>
                <a:rPr lang="en-US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(</a:t>
              </a:r>
              <a:r>
                <a:rPr lang="th-TH" sz="1400" i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อายุงาน </a:t>
              </a:r>
              <a:r>
                <a:rPr lang="en-US" sz="1400" i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10</a:t>
              </a:r>
              <a:r>
                <a:rPr lang="th-TH" sz="1400" i="1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ปี</a:t>
              </a:r>
              <a:r>
                <a:rPr lang="en-US" sz="14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)</a:t>
              </a: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	  </a:t>
              </a:r>
              <a:r>
                <a:rPr lang="th-TH" sz="2000" u="sng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70,000</a:t>
              </a:r>
              <a:r>
                <a:rPr lang="th-TH" sz="2000" baseline="40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1</a:t>
              </a:r>
              <a:endParaRPr lang="th-TH" sz="2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>
                <a:spcBef>
                  <a:spcPts val="600"/>
                </a:spcBef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		530</a:t>
              </a:r>
              <a:r>
                <a:rPr lang="en-US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,000</a:t>
              </a:r>
              <a:endParaRPr lang="th-TH" sz="2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>
                <a:spcBef>
                  <a:spcPts val="600"/>
                </a:spcBef>
              </a:pPr>
              <a:r>
                <a:rPr lang="th-TH" sz="2000" u="sng" dirty="0">
                  <a:solidFill>
                    <a:srgbClr val="DD5119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หัก</a:t>
              </a: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ค่าใช้จ่าย 50</a:t>
              </a:r>
              <a:r>
                <a:rPr lang="en-US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%	</a:t>
              </a:r>
              <a:r>
                <a:rPr lang="en-US" sz="2000" u="sng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265,000</a:t>
              </a:r>
              <a:r>
                <a:rPr lang="th-TH" sz="2000" baseline="30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2</a:t>
              </a:r>
            </a:p>
            <a:p>
              <a:pPr>
                <a:spcBef>
                  <a:spcPts val="600"/>
                </a:spcBef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เงินได้เพื่อคำนวณภาษี	</a:t>
              </a:r>
              <a:r>
                <a:rPr lang="en-US" sz="2000" b="1" u="dbl" dirty="0">
                  <a:solidFill>
                    <a:srgbClr val="FF6600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265,000</a:t>
              </a:r>
              <a:r>
                <a:rPr lang="th-TH" sz="2000" baseline="40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3</a:t>
              </a:r>
            </a:p>
            <a:p>
              <a:pPr>
                <a:spcBef>
                  <a:spcPts val="600"/>
                </a:spcBef>
              </a:pP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หมายเหตุ </a:t>
              </a:r>
            </a:p>
            <a:p>
              <a:pPr marL="119063" indent="-119063">
                <a:buAutoNum type="arabicPeriod"/>
              </a:pP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หักค่าใช้จ่าย </a:t>
              </a:r>
              <a:r>
                <a:rPr lang="en-US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= 7,000 × </a:t>
              </a: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จำนวนปีที่ทำงาน</a:t>
              </a:r>
            </a:p>
            <a:p>
              <a:pPr marL="119063" indent="-119063">
                <a:buAutoNum type="arabicPeriod"/>
              </a:pP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หักค่าใช้จ่าย 50</a:t>
              </a:r>
              <a:r>
                <a:rPr lang="en-US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% </a:t>
              </a: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ของส่วนที่เหลือ</a:t>
              </a:r>
              <a:endParaRPr lang="en-US" sz="16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 marL="119063" indent="-119063">
                <a:buAutoNum type="arabicPeriod"/>
              </a:pP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 แยกยื่นภาษี โดยไม่ต้องรวมกับเงินได้อื่น</a:t>
              </a:r>
            </a:p>
            <a:p>
              <a:pPr marL="119063" indent="-119063">
                <a:buAutoNum type="arabicPeriod"/>
              </a:pPr>
              <a:endParaRPr lang="th-TH" sz="16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endParaRPr lang="en-US" u="sng" dirty="0">
                <a:solidFill>
                  <a:srgbClr val="DD5119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949639" y="6518684"/>
            <a:ext cx="3401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BrowalliaUPC" panose="020B0604020202020204" pitchFamily="34" charset="-34"/>
                <a:cs typeface="BrowalliaUPC" panose="020B0604020202020204" pitchFamily="34" charset="-34"/>
              </a:rPr>
              <a:t>หมายเหตุ</a:t>
            </a:r>
            <a:r>
              <a:rPr lang="en-US" sz="1600" dirty="0">
                <a:latin typeface="BrowalliaUPC" panose="020B0604020202020204" pitchFamily="34" charset="-34"/>
                <a:cs typeface="BrowalliaUPC" panose="020B0604020202020204" pitchFamily="34" charset="-34"/>
              </a:rPr>
              <a:t>: </a:t>
            </a:r>
            <a:r>
              <a:rPr lang="th-TH" sz="1600" dirty="0">
                <a:latin typeface="BrowalliaUPC" panose="020B0604020202020204" pitchFamily="34" charset="-34"/>
                <a:cs typeface="BrowalliaUPC" panose="020B0604020202020204" pitchFamily="34" charset="-34"/>
              </a:rPr>
              <a:t>บริษัทจัดการฯ ทำหน้าที่ หักภาษี ณ ที่จ่าย</a:t>
            </a:r>
            <a:endParaRPr lang="en-US" sz="1600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7779" y="1913054"/>
            <a:ext cx="1886288" cy="108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306E4-F586-4265-A909-E662B29CE77A}" type="slidenum">
              <a:rPr lang="en-US" smtClean="0"/>
              <a:t>4</a:t>
            </a:fld>
            <a:endParaRPr lang="en-US" dirty="0"/>
          </a:p>
        </p:txBody>
      </p:sp>
      <p:sp>
        <p:nvSpPr>
          <p:cNvPr id="44" name="Round Diagonal Corner Rectangle 43"/>
          <p:cNvSpPr/>
          <p:nvPr/>
        </p:nvSpPr>
        <p:spPr>
          <a:xfrm>
            <a:off x="709295" y="1918373"/>
            <a:ext cx="1864772" cy="1079436"/>
          </a:xfrm>
          <a:prstGeom prst="round2Diag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2400" dirty="0">
                <a:latin typeface="BrowalliaUPC" panose="020B0604020202020204" pitchFamily="34" charset="-34"/>
                <a:cs typeface="BrowalliaUPC" panose="020B0604020202020204" pitchFamily="34" charset="-34"/>
              </a:rPr>
              <a:t>เงินสะสม</a:t>
            </a:r>
          </a:p>
          <a:p>
            <a:pPr algn="ctr" eaLnBrk="1" hangingPunct="1">
              <a:defRPr/>
            </a:pPr>
            <a:r>
              <a:rPr lang="th-TH" sz="3200" b="1" dirty="0">
                <a:latin typeface="BrowalliaUPC" panose="020B0604020202020204" pitchFamily="34" charset="-34"/>
                <a:cs typeface="BrowalliaUPC" panose="020B0604020202020204" pitchFamily="34" charset="-34"/>
              </a:rPr>
              <a:t>500</a:t>
            </a:r>
            <a:r>
              <a:rPr lang="en-US" sz="3200" b="1" dirty="0">
                <a:latin typeface="BrowalliaUPC" panose="020B0604020202020204" pitchFamily="34" charset="-34"/>
                <a:cs typeface="BrowalliaUPC" panose="020B0604020202020204" pitchFamily="34" charset="-34"/>
              </a:rPr>
              <a:t>,000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5CD563-CD3D-9CE4-F5CA-39D65442E17D}"/>
              </a:ext>
            </a:extLst>
          </p:cNvPr>
          <p:cNvGrpSpPr/>
          <p:nvPr/>
        </p:nvGrpSpPr>
        <p:grpSpPr>
          <a:xfrm>
            <a:off x="957047" y="3048000"/>
            <a:ext cx="3289022" cy="3429000"/>
            <a:chOff x="957047" y="3048000"/>
            <a:chExt cx="3289022" cy="3429000"/>
          </a:xfrm>
        </p:grpSpPr>
        <p:sp>
          <p:nvSpPr>
            <p:cNvPr id="32" name="TextBox 3"/>
            <p:cNvSpPr txBox="1">
              <a:spLocks noChangeArrowheads="1"/>
            </p:cNvSpPr>
            <p:nvPr/>
          </p:nvSpPr>
          <p:spPr bwMode="auto">
            <a:xfrm>
              <a:off x="969469" y="3048000"/>
              <a:ext cx="3276600" cy="461665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th-TH" altLang="en-US" sz="2400" b="1" dirty="0">
                  <a:latin typeface="BrowalliaUPC" panose="020B0604020202020204" pitchFamily="34" charset="-34"/>
                  <a:cs typeface="BrowalliaUPC" panose="020B0604020202020204" pitchFamily="34" charset="-34"/>
                </a:rPr>
                <a:t>อายุงาน น้อยกว่า 5 ปี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7047" y="3535760"/>
              <a:ext cx="3276600" cy="2941240"/>
            </a:xfrm>
            <a:prstGeom prst="rect">
              <a:avLst/>
            </a:prstGeom>
            <a:noFill/>
            <a:ln w="127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Bef>
                  <a:spcPts val="600"/>
                </a:spcBef>
              </a:pP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เงินได้จากกองทุน	600,000</a:t>
              </a:r>
              <a:r>
                <a:rPr lang="en-US" sz="2000" baseline="40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1</a:t>
              </a:r>
              <a:endParaRPr lang="th-TH" sz="2000" baseline="40000" dirty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>
                <a:spcBef>
                  <a:spcPts val="600"/>
                </a:spcBef>
              </a:pPr>
              <a:endParaRPr lang="en-US" sz="2000" dirty="0" smtClean="0">
                <a:solidFill>
                  <a:schemeClr val="tx1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  <a:p>
              <a:pPr>
                <a:spcBef>
                  <a:spcPts val="600"/>
                </a:spcBef>
              </a:pPr>
              <a:r>
                <a:rPr lang="th-TH" sz="2000" dirty="0" smtClean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เงิน</a:t>
              </a:r>
              <a:r>
                <a:rPr lang="th-TH" sz="20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ได้เพื่อคำนวณภาษี	</a:t>
              </a:r>
              <a:r>
                <a:rPr lang="th-TH" sz="2000" b="1" u="dbl" dirty="0">
                  <a:solidFill>
                    <a:srgbClr val="FF6600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600</a:t>
              </a:r>
              <a:r>
                <a:rPr lang="en-US" sz="2000" b="1" u="dbl" dirty="0">
                  <a:solidFill>
                    <a:srgbClr val="FF6600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,000</a:t>
              </a:r>
            </a:p>
            <a:p>
              <a:pPr>
                <a:spcBef>
                  <a:spcPts val="1200"/>
                </a:spcBef>
              </a:pPr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หมายเหตุ </a:t>
              </a:r>
            </a:p>
            <a:p>
              <a:r>
                <a:rPr lang="th-TH" sz="1600" dirty="0">
                  <a:solidFill>
                    <a:schemeClr val="tx1"/>
                  </a:solidFill>
                  <a:latin typeface="BrowalliaUPC" panose="020B0604020202020204" pitchFamily="34" charset="-34"/>
                  <a:cs typeface="BrowalliaUPC" panose="020B0604020202020204" pitchFamily="34" charset="-34"/>
                </a:rPr>
                <a:t>1. นำไปรวมกับเงินได้อื่นเพื่อรวมคำนวณภาษี</a:t>
              </a:r>
            </a:p>
            <a:p>
              <a:endParaRPr lang="en-US" u="sng" dirty="0">
                <a:solidFill>
                  <a:srgbClr val="DD5119"/>
                </a:solidFill>
                <a:latin typeface="BrowalliaUPC" panose="020B0604020202020204" pitchFamily="34" charset="-34"/>
                <a:cs typeface="BrowalliaUPC" panose="020B0604020202020204" pitchFamily="34" charset="-34"/>
              </a:endParaRP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4F1013-7366-859F-DBB1-0B59AC06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8753" y="561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85873"/>
      </p:ext>
    </p:extLst>
  </p:cSld>
  <p:clrMapOvr>
    <a:masterClrMapping/>
  </p:clrMapOvr>
  <p:transition spd="slow" advTm="620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818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42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ข้อบังคับกองทุน : การคงเงินไว้ในกองทุน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38AEE-C473-454C-A684-C4EEEB80426F}"/>
              </a:ext>
            </a:extLst>
          </p:cNvPr>
          <p:cNvSpPr/>
          <p:nvPr/>
        </p:nvSpPr>
        <p:spPr>
          <a:xfrm>
            <a:off x="490673" y="1228397"/>
            <a:ext cx="8272327" cy="4832092"/>
          </a:xfrm>
          <a:prstGeom prst="rect">
            <a:avLst/>
          </a:prstGeom>
          <a:solidFill>
            <a:srgbClr val="CADFF2"/>
          </a:solidFill>
          <a:ln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คณะกรรมการกองทุนกำหนดระยะเวลาการคงเงินสูงสุดนับแต่วันสิ้นสมาชิกภาพ แบ่งตามเหตุการออกจากงานและคุณสมบัติของสมาชิก ดังนี้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สมาชิกที่ลาออก </a:t>
            </a:r>
            <a:r>
              <a:rPr lang="th-TH" sz="28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อายุเกิน </a:t>
            </a:r>
            <a:r>
              <a:rPr lang="en-US" sz="28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50 </a:t>
            </a:r>
            <a:r>
              <a:rPr lang="th-TH" sz="28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ปีขึ้นไป </a:t>
            </a:r>
            <a:r>
              <a:rPr kumimoji="0" lang="th-TH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คงเงินได้ไม่เกิน 10 ปี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สมาชิกที่ลาออก </a:t>
            </a:r>
            <a:r>
              <a:rPr lang="th-TH" sz="28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อายุน้อยกว่า </a:t>
            </a:r>
            <a:r>
              <a:rPr lang="en-US" sz="28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50 </a:t>
            </a:r>
            <a:r>
              <a:rPr lang="th-TH" sz="28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ปี  </a:t>
            </a:r>
            <a:r>
              <a:rPr kumimoji="0" lang="th-TH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คงเงินได้ไม่เกิน 1 ปี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สมาชิกที่ลาออก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ถูกปลดออกหรือไล่ออก </a:t>
            </a:r>
            <a:r>
              <a:rPr kumimoji="0" lang="th-TH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คงเงินได้ไม่เกิน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90 </a:t>
            </a:r>
            <a:r>
              <a:rPr kumimoji="0" lang="th-TH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วัน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( ค่าใช้จ่าย การคงเงินไว้ในกองทุน ปีละ 500 บาท 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ทั้งนี้การแจ้งความจำนง ขอคงเงินหรือการยกเลิกการคงเงินให้เป็นไปตามหลักเกณฑ์และวิธีปฏิบัติที่คณะกรรมการกองทุนกำหนด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4EE7E9-94C9-7462-0F32-EA2F361FA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4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00">
        <p:fade/>
      </p:transition>
    </mc:Choice>
    <mc:Fallback xmlns="">
      <p:transition spd="med" advTm="4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ข้อบังคับกองทุน : การคงเงินไว้ในกองทุน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F59009-521A-4491-9D01-7353C069F049}"/>
              </a:ext>
            </a:extLst>
          </p:cNvPr>
          <p:cNvSpPr/>
          <p:nvPr/>
        </p:nvSpPr>
        <p:spPr>
          <a:xfrm>
            <a:off x="381000" y="1589314"/>
            <a:ext cx="8382000" cy="2569934"/>
          </a:xfrm>
          <a:prstGeom prst="rect">
            <a:avLst/>
          </a:prstGeom>
          <a:solidFill>
            <a:srgbClr val="CADFF2"/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Calibri"/>
                <a:cs typeface="Browallia New" panose="020B0604020202020204" pitchFamily="34" charset="-34"/>
              </a:rPr>
              <a:t>ข้อ 55.	ในระหว่างการคงเงินไว้ในกองทุนตามหมวดนี้ สมาชิกสมทบมีสิทธิดังนี้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Calibri"/>
              <a:cs typeface="Browallia New" panose="020B0604020202020204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Calibri"/>
                <a:cs typeface="Browallia New" panose="020B0604020202020204" pitchFamily="34" charset="-34"/>
              </a:rPr>
              <a:t>  สมาชิกสมทบไม่ต้องจ่ายเงินสะสม และนายจ้างไม่ต้องจ่ายเงินสมทบเข้ากองทุน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Calibri"/>
              <a:cs typeface="Browallia New" panose="020B0604020202020204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Calibri"/>
                <a:cs typeface="Browallia New" panose="020B0604020202020204" pitchFamily="34" charset="-34"/>
              </a:rPr>
              <a:t>  สมาชิกสมทบมีสิทธิในส่วนได้เสียจากการนำเงินที่คงไว้ในกองทุนไปลงทุนหรือ   หาผลประโยชน์ของกองทุน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Calibri"/>
              <a:cs typeface="Browallia New" panose="020B0604020202020204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ea typeface="Calibri"/>
                <a:cs typeface="Browallia New" panose="020B0604020202020204" pitchFamily="34" charset="-34"/>
              </a:rPr>
              <a:t>เปลี่ยนนโยบายได้ตามรอบที่กำหนด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Calibri"/>
              <a:cs typeface="Browallia New" panose="020B0604020202020204" pitchFamily="34" charset="-34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32ABA6-3281-36C3-A79C-EA30C130A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3329" y="567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11">
        <p:fade/>
      </p:transition>
    </mc:Choice>
    <mc:Fallback xmlns="">
      <p:transition spd="med" advTm="27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ข้อบังคับกองทุน : การขอรับเงินเป็นงวด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AC48C-E7BC-4BF2-BC94-0CFF30768953}"/>
              </a:ext>
            </a:extLst>
          </p:cNvPr>
          <p:cNvSpPr/>
          <p:nvPr/>
        </p:nvSpPr>
        <p:spPr>
          <a:xfrm>
            <a:off x="490673" y="1408554"/>
            <a:ext cx="8305800" cy="3539430"/>
          </a:xfrm>
          <a:prstGeom prst="rect">
            <a:avLst/>
          </a:prstGeom>
          <a:solidFill>
            <a:srgbClr val="CADFF2"/>
          </a:solidFill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สมาชิกที่สิ้นสภาพเพราะการเกษียณอายุตามข้อบังคับเกี่ยวกับการทำงานของนายจ้าง หรือลาออกจากงานเมื่อมีอายุตั้งแต่ 55 ปีบริบูรณ์ โดยสมาชิกแสดงความเจตนาขอรับเงินจากกองทุนเป็นงวดให้คณะกรรมการกองทุนทราบตามแบบที่บริษัทการกำหนด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สมาชิกที่อยู่ระหว่างการขอรับเงินเป็นงวด </a:t>
            </a: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จากกองทุนมีสิทธิเช่นเดียวกับ</a:t>
            </a:r>
            <a:b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</a:br>
            <a:r>
              <a:rPr kumimoji="0" lang="th-TH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สมาชิกสมทบที่ขอคงเงินไว้ในกองทุน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( ค่าใช้จ่ายรับเงินเป็นงวด งวดละ 100 บาท โดยไม่ต้องเสียค่าคงเงินแล้ว )</a:t>
            </a:r>
            <a:endParaRPr kumimoji="0" lang="en-US" sz="2800" b="1" i="0" u="sng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60D20B0-C4BE-416E-8F28-F2DE91A69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77016"/>
            <a:ext cx="2548073" cy="169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CED6E4-D3D2-892B-7164-8F486900A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9358" y="558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271">
        <p:fade/>
      </p:transition>
    </mc:Choice>
    <mc:Fallback xmlns="">
      <p:transition spd="med" advTm="41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ยอดเงินของสมาชิกที่คงเงินไว้ในกองทุน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2A9048-F43C-4C76-9454-4F423A36042A}"/>
              </a:ext>
            </a:extLst>
          </p:cNvPr>
          <p:cNvGrpSpPr/>
          <p:nvPr/>
        </p:nvGrpSpPr>
        <p:grpSpPr>
          <a:xfrm>
            <a:off x="517447" y="1335710"/>
            <a:ext cx="3985738" cy="1728315"/>
            <a:chOff x="457200" y="903636"/>
            <a:chExt cx="3985738" cy="1728315"/>
          </a:xfrm>
        </p:grpSpPr>
        <p:sp>
          <p:nvSpPr>
            <p:cNvPr id="32" name="Round Diagonal Corner Rectangle 5">
              <a:extLst>
                <a:ext uri="{FF2B5EF4-FFF2-40B4-BE49-F238E27FC236}">
                  <a16:creationId xmlns:a16="http://schemas.microsoft.com/office/drawing/2014/main" id="{CA200B7A-7375-42F3-A064-D4088F0A53F2}"/>
                </a:ext>
              </a:extLst>
            </p:cNvPr>
            <p:cNvSpPr/>
            <p:nvPr/>
          </p:nvSpPr>
          <p:spPr>
            <a:xfrm>
              <a:off x="457200" y="1545431"/>
              <a:ext cx="1864772" cy="1079436"/>
            </a:xfrm>
            <a:prstGeom prst="round2DiagRect">
              <a:avLst/>
            </a:prstGeom>
            <a:solidFill>
              <a:srgbClr val="1F4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เงินสะสม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500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,000</a:t>
              </a:r>
            </a:p>
          </p:txBody>
        </p:sp>
        <p:sp>
          <p:nvSpPr>
            <p:cNvPr id="33" name="Round Diagonal Corner Rectangle 6">
              <a:extLst>
                <a:ext uri="{FF2B5EF4-FFF2-40B4-BE49-F238E27FC236}">
                  <a16:creationId xmlns:a16="http://schemas.microsoft.com/office/drawing/2014/main" id="{3EC768E7-82A3-43D0-BB1B-D9189C7CA6B1}"/>
                </a:ext>
              </a:extLst>
            </p:cNvPr>
            <p:cNvSpPr/>
            <p:nvPr/>
          </p:nvSpPr>
          <p:spPr>
            <a:xfrm>
              <a:off x="2406008" y="1552513"/>
              <a:ext cx="2036930" cy="1079438"/>
            </a:xfrm>
            <a:prstGeom prst="round2DiagRect">
              <a:avLst/>
            </a:prstGeom>
            <a:noFill/>
            <a:ln>
              <a:solidFill>
                <a:srgbClr val="1F49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ผลประโยชน์สะสม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50,000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6DB1E1-059B-412C-A52F-C8AB05736AF9}"/>
                </a:ext>
              </a:extLst>
            </p:cNvPr>
            <p:cNvSpPr/>
            <p:nvPr/>
          </p:nvSpPr>
          <p:spPr>
            <a:xfrm>
              <a:off x="457200" y="903636"/>
              <a:ext cx="3985738" cy="5916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สมาชิก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879E6D-3008-4B81-AAA2-AD6D693853C0}"/>
              </a:ext>
            </a:extLst>
          </p:cNvPr>
          <p:cNvGrpSpPr/>
          <p:nvPr/>
        </p:nvGrpSpPr>
        <p:grpSpPr>
          <a:xfrm>
            <a:off x="4648200" y="1340740"/>
            <a:ext cx="3978352" cy="1737454"/>
            <a:chOff x="4837352" y="861003"/>
            <a:chExt cx="3978352" cy="1737454"/>
          </a:xfrm>
        </p:grpSpPr>
        <p:sp>
          <p:nvSpPr>
            <p:cNvPr id="36" name="Round Diagonal Corner Rectangle 9">
              <a:extLst>
                <a:ext uri="{FF2B5EF4-FFF2-40B4-BE49-F238E27FC236}">
                  <a16:creationId xmlns:a16="http://schemas.microsoft.com/office/drawing/2014/main" id="{CF0A7244-0DC3-4727-AA53-EE32E807D691}"/>
                </a:ext>
              </a:extLst>
            </p:cNvPr>
            <p:cNvSpPr/>
            <p:nvPr/>
          </p:nvSpPr>
          <p:spPr>
            <a:xfrm>
              <a:off x="4837352" y="1504850"/>
              <a:ext cx="1864772" cy="1079438"/>
            </a:xfrm>
            <a:prstGeom prst="round2DiagRect">
              <a:avLst/>
            </a:prstGeom>
            <a:solidFill>
              <a:srgbClr val="DD51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เงินสมทบ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400,000</a:t>
              </a:r>
            </a:p>
          </p:txBody>
        </p:sp>
        <p:sp>
          <p:nvSpPr>
            <p:cNvPr id="37" name="Round Diagonal Corner Rectangle 10">
              <a:extLst>
                <a:ext uri="{FF2B5EF4-FFF2-40B4-BE49-F238E27FC236}">
                  <a16:creationId xmlns:a16="http://schemas.microsoft.com/office/drawing/2014/main" id="{8A731ADC-3250-4F25-BFD8-B5583F869BC0}"/>
                </a:ext>
              </a:extLst>
            </p:cNvPr>
            <p:cNvSpPr/>
            <p:nvPr/>
          </p:nvSpPr>
          <p:spPr>
            <a:xfrm>
              <a:off x="6786159" y="1519021"/>
              <a:ext cx="2029545" cy="1079436"/>
            </a:xfrm>
            <a:prstGeom prst="round2DiagRect">
              <a:avLst/>
            </a:prstGeom>
            <a:noFill/>
            <a:ln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ผลประโยชน์สมทบ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D5119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50,000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D5119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48129F-9636-4E59-BD40-BC0D51DD722E}"/>
                </a:ext>
              </a:extLst>
            </p:cNvPr>
            <p:cNvSpPr/>
            <p:nvPr/>
          </p:nvSpPr>
          <p:spPr>
            <a:xfrm>
              <a:off x="4873219" y="861003"/>
              <a:ext cx="3942485" cy="591671"/>
            </a:xfrm>
            <a:prstGeom prst="rect">
              <a:avLst/>
            </a:prstGeom>
            <a:solidFill>
              <a:srgbClr val="DD51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นายจ้าง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39" name="TextBox 26">
            <a:extLst>
              <a:ext uri="{FF2B5EF4-FFF2-40B4-BE49-F238E27FC236}">
                <a16:creationId xmlns:a16="http://schemas.microsoft.com/office/drawing/2014/main" id="{4E5B1957-D42D-473C-8159-D0AF11D3A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7082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ABE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FEF77982-B1BD-4959-B108-55B4948A4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854" y="2470819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ABE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1B5FB382-3E77-4E4E-A144-5DAB2D705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953" y="2446398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ABE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47A543-8F6A-48ED-ACE1-2D0C45F9F171}"/>
              </a:ext>
            </a:extLst>
          </p:cNvPr>
          <p:cNvSpPr/>
          <p:nvPr/>
        </p:nvSpPr>
        <p:spPr>
          <a:xfrm>
            <a:off x="457200" y="1992894"/>
            <a:ext cx="1886288" cy="108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17">
            <a:extLst>
              <a:ext uri="{FF2B5EF4-FFF2-40B4-BE49-F238E27FC236}">
                <a16:creationId xmlns:a16="http://schemas.microsoft.com/office/drawing/2014/main" id="{DEE2D959-B422-4BDF-890B-EFC5C66BFC6D}"/>
              </a:ext>
            </a:extLst>
          </p:cNvPr>
          <p:cNvSpPr/>
          <p:nvPr/>
        </p:nvSpPr>
        <p:spPr>
          <a:xfrm>
            <a:off x="462300" y="2004614"/>
            <a:ext cx="1864772" cy="1079436"/>
          </a:xfrm>
          <a:prstGeom prst="round2Diag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เงินสะสม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500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,000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BD481-4E74-490A-9163-EBFEEC84674B}"/>
              </a:ext>
            </a:extLst>
          </p:cNvPr>
          <p:cNvGrpSpPr/>
          <p:nvPr/>
        </p:nvGrpSpPr>
        <p:grpSpPr>
          <a:xfrm>
            <a:off x="408290" y="4367685"/>
            <a:ext cx="8112328" cy="1728315"/>
            <a:chOff x="457200" y="903636"/>
            <a:chExt cx="6825606" cy="1728315"/>
          </a:xfrm>
        </p:grpSpPr>
        <p:sp>
          <p:nvSpPr>
            <p:cNvPr id="45" name="Round Diagonal Corner Rectangle 20">
              <a:extLst>
                <a:ext uri="{FF2B5EF4-FFF2-40B4-BE49-F238E27FC236}">
                  <a16:creationId xmlns:a16="http://schemas.microsoft.com/office/drawing/2014/main" id="{BF8DE545-30B7-4A6E-87E7-A1D2ACD6583C}"/>
                </a:ext>
              </a:extLst>
            </p:cNvPr>
            <p:cNvSpPr/>
            <p:nvPr/>
          </p:nvSpPr>
          <p:spPr>
            <a:xfrm>
              <a:off x="457200" y="1545431"/>
              <a:ext cx="1864772" cy="1079436"/>
            </a:xfrm>
            <a:prstGeom prst="round2DiagRect">
              <a:avLst/>
            </a:prstGeom>
            <a:solidFill>
              <a:srgbClr val="1F4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เงินสะสม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500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,000</a:t>
              </a:r>
            </a:p>
          </p:txBody>
        </p:sp>
        <p:sp>
          <p:nvSpPr>
            <p:cNvPr id="46" name="Round Diagonal Corner Rectangle 21">
              <a:extLst>
                <a:ext uri="{FF2B5EF4-FFF2-40B4-BE49-F238E27FC236}">
                  <a16:creationId xmlns:a16="http://schemas.microsoft.com/office/drawing/2014/main" id="{5FB554DB-F7A3-4D44-8CCA-11728E142939}"/>
                </a:ext>
              </a:extLst>
            </p:cNvPr>
            <p:cNvSpPr/>
            <p:nvPr/>
          </p:nvSpPr>
          <p:spPr>
            <a:xfrm>
              <a:off x="2406008" y="1552513"/>
              <a:ext cx="4876798" cy="1079438"/>
            </a:xfrm>
            <a:prstGeom prst="round2DiagRect">
              <a:avLst/>
            </a:prstGeom>
            <a:noFill/>
            <a:ln>
              <a:solidFill>
                <a:srgbClr val="1F49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ผลประโยชน์สะสม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</a:t>
              </a: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00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,000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703A4A9-360C-4DC8-B831-00FCC2BD205E}"/>
                </a:ext>
              </a:extLst>
            </p:cNvPr>
            <p:cNvSpPr/>
            <p:nvPr/>
          </p:nvSpPr>
          <p:spPr>
            <a:xfrm>
              <a:off x="457200" y="903636"/>
              <a:ext cx="6825606" cy="5916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สมาชิกที่คงเงินไว้ในกองทุน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48" name="TextBox 26">
            <a:extLst>
              <a:ext uri="{FF2B5EF4-FFF2-40B4-BE49-F238E27FC236}">
                <a16:creationId xmlns:a16="http://schemas.microsoft.com/office/drawing/2014/main" id="{E88DAE29-D0E6-420D-AA51-39CB857A5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684" y="5087523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AB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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ABE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9" name="Right Arrow 27">
            <a:extLst>
              <a:ext uri="{FF2B5EF4-FFF2-40B4-BE49-F238E27FC236}">
                <a16:creationId xmlns:a16="http://schemas.microsoft.com/office/drawing/2014/main" id="{2EC24547-A3F8-45D1-AA0D-C0AEB8E18A14}"/>
              </a:ext>
            </a:extLst>
          </p:cNvPr>
          <p:cNvSpPr/>
          <p:nvPr/>
        </p:nvSpPr>
        <p:spPr>
          <a:xfrm rot="5400000">
            <a:off x="3001015" y="3394744"/>
            <a:ext cx="970132" cy="737546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ight Arrow 28">
            <a:extLst>
              <a:ext uri="{FF2B5EF4-FFF2-40B4-BE49-F238E27FC236}">
                <a16:creationId xmlns:a16="http://schemas.microsoft.com/office/drawing/2014/main" id="{546A4070-888C-485E-A265-9B963A75188E}"/>
              </a:ext>
            </a:extLst>
          </p:cNvPr>
          <p:cNvSpPr/>
          <p:nvPr/>
        </p:nvSpPr>
        <p:spPr>
          <a:xfrm rot="5400000">
            <a:off x="5171720" y="3423083"/>
            <a:ext cx="970132" cy="737546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ight Arrow 29">
            <a:extLst>
              <a:ext uri="{FF2B5EF4-FFF2-40B4-BE49-F238E27FC236}">
                <a16:creationId xmlns:a16="http://schemas.microsoft.com/office/drawing/2014/main" id="{DC3A3B39-5EBE-43A4-A800-A9AE99389B7A}"/>
              </a:ext>
            </a:extLst>
          </p:cNvPr>
          <p:cNvSpPr/>
          <p:nvPr/>
        </p:nvSpPr>
        <p:spPr>
          <a:xfrm rot="5400000">
            <a:off x="7198907" y="3410383"/>
            <a:ext cx="970132" cy="737546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ight Arrow 30">
            <a:extLst>
              <a:ext uri="{FF2B5EF4-FFF2-40B4-BE49-F238E27FC236}">
                <a16:creationId xmlns:a16="http://schemas.microsoft.com/office/drawing/2014/main" id="{80DE8C5C-D0E0-40C8-9E82-FA4DF7898A4E}"/>
              </a:ext>
            </a:extLst>
          </p:cNvPr>
          <p:cNvSpPr/>
          <p:nvPr/>
        </p:nvSpPr>
        <p:spPr>
          <a:xfrm rot="5400000">
            <a:off x="898761" y="3410383"/>
            <a:ext cx="970132" cy="73754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A51EA6-F9C8-CD24-BB3F-613FAB748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8608" y="523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137">
        <p:fade/>
      </p:transition>
    </mc:Choice>
    <mc:Fallback xmlns="">
      <p:transition spd="med" advTm="53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 animBg="1"/>
      <p:bldP spid="43" grpId="0" animBg="1"/>
      <p:bldP spid="48" grpId="0"/>
      <p:bldP spid="49" grpId="0" animBg="1"/>
      <p:bldP spid="50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306E4-F586-4265-A909-E662B29CE77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UPC" panose="020B0604020202020204" pitchFamily="34" charset="-34"/>
                <a:ea typeface="+mn-ea"/>
                <a:cs typeface="BrowalliaUPC" panose="020B06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UPC" panose="020B0604020202020204" pitchFamily="34" charset="-34"/>
              <a:ea typeface="+mn-ea"/>
              <a:cs typeface="BrowalliaUPC" panose="020B0604020202020204" pitchFamily="34" charset="-34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21F4CF0-1AA3-43F1-AE31-0467DDE04BD7}"/>
              </a:ext>
            </a:extLst>
          </p:cNvPr>
          <p:cNvSpPr txBox="1">
            <a:spLocks/>
          </p:cNvSpPr>
          <p:nvPr/>
        </p:nvSpPr>
        <p:spPr>
          <a:xfrm>
            <a:off x="609599" y="457200"/>
            <a:ext cx="8293925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BrowalliaUPC" panose="020B0604020202020204" pitchFamily="34" charset="-34"/>
                <a:ea typeface="Verdana" panose="020B0604030504040204" pitchFamily="34" charset="0"/>
                <a:cs typeface="BrowalliaUPC" panose="020B0604020202020204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UPC" panose="020B0604020202020204" pitchFamily="34" charset="-34"/>
              <a:ea typeface="Verdana" panose="020B060403050404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75FD99-8EEC-412F-BE05-29CF5142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73" y="238711"/>
            <a:ext cx="9144000" cy="1143000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ยอดเงินของสมาชิกที่คงเงินไว้ในกองทุน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A65578-44F6-4357-A6C1-A3C52B1CD8C3}"/>
              </a:ext>
            </a:extLst>
          </p:cNvPr>
          <p:cNvGrpSpPr/>
          <p:nvPr/>
        </p:nvGrpSpPr>
        <p:grpSpPr>
          <a:xfrm>
            <a:off x="457200" y="1354926"/>
            <a:ext cx="8229600" cy="1728315"/>
            <a:chOff x="457200" y="903636"/>
            <a:chExt cx="6825606" cy="1728315"/>
          </a:xfrm>
        </p:grpSpPr>
        <p:sp>
          <p:nvSpPr>
            <p:cNvPr id="24" name="Round Diagonal Corner Rectangle 20">
              <a:extLst>
                <a:ext uri="{FF2B5EF4-FFF2-40B4-BE49-F238E27FC236}">
                  <a16:creationId xmlns:a16="http://schemas.microsoft.com/office/drawing/2014/main" id="{77C7DB85-12EA-4660-8CF0-2821A54A1C9A}"/>
                </a:ext>
              </a:extLst>
            </p:cNvPr>
            <p:cNvSpPr/>
            <p:nvPr/>
          </p:nvSpPr>
          <p:spPr>
            <a:xfrm>
              <a:off x="457200" y="1545431"/>
              <a:ext cx="1864772" cy="1079436"/>
            </a:xfrm>
            <a:prstGeom prst="round2DiagRect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เงินสะสม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500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,000</a:t>
              </a:r>
            </a:p>
          </p:txBody>
        </p:sp>
        <p:sp>
          <p:nvSpPr>
            <p:cNvPr id="25" name="Round Diagonal Corner Rectangle 21">
              <a:extLst>
                <a:ext uri="{FF2B5EF4-FFF2-40B4-BE49-F238E27FC236}">
                  <a16:creationId xmlns:a16="http://schemas.microsoft.com/office/drawing/2014/main" id="{1358AF79-FD89-49F5-9E65-82301A855BC8}"/>
                </a:ext>
              </a:extLst>
            </p:cNvPr>
            <p:cNvSpPr/>
            <p:nvPr/>
          </p:nvSpPr>
          <p:spPr>
            <a:xfrm>
              <a:off x="2531374" y="1552513"/>
              <a:ext cx="2198017" cy="1079438"/>
            </a:xfrm>
            <a:prstGeom prst="round2Diag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1F497D"/>
              </a:solidFill>
              <a:prstDash val="sys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ผลประโยชน์สะสม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5</a:t>
              </a: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00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,000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4A0503-758B-4D3E-8733-AF6A957EC7BF}"/>
                </a:ext>
              </a:extLst>
            </p:cNvPr>
            <p:cNvSpPr/>
            <p:nvPr/>
          </p:nvSpPr>
          <p:spPr>
            <a:xfrm>
              <a:off x="457200" y="903636"/>
              <a:ext cx="6825606" cy="591671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สมาชิกที่ขอรับเงินเป็นงวด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29" name="Round Diagonal Corner Rectangle 26">
            <a:extLst>
              <a:ext uri="{FF2B5EF4-FFF2-40B4-BE49-F238E27FC236}">
                <a16:creationId xmlns:a16="http://schemas.microsoft.com/office/drawing/2014/main" id="{5DC1F29C-92D8-4EBA-95F7-4662A6AABA83}"/>
              </a:ext>
            </a:extLst>
          </p:cNvPr>
          <p:cNvSpPr/>
          <p:nvPr/>
        </p:nvSpPr>
        <p:spPr>
          <a:xfrm>
            <a:off x="381000" y="5076090"/>
            <a:ext cx="2449442" cy="1079436"/>
          </a:xfrm>
          <a:prstGeom prst="round2Diag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เงินสะสม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75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,000</a:t>
            </a:r>
          </a:p>
        </p:txBody>
      </p:sp>
      <p:sp>
        <p:nvSpPr>
          <p:cNvPr id="30" name="Round Diagonal Corner Rectangle 31">
            <a:extLst>
              <a:ext uri="{FF2B5EF4-FFF2-40B4-BE49-F238E27FC236}">
                <a16:creationId xmlns:a16="http://schemas.microsoft.com/office/drawing/2014/main" id="{E00D9AB1-7DAC-47D5-B2B8-1B80B6F8630A}"/>
              </a:ext>
            </a:extLst>
          </p:cNvPr>
          <p:cNvSpPr/>
          <p:nvPr/>
        </p:nvSpPr>
        <p:spPr>
          <a:xfrm>
            <a:off x="2958021" y="5076088"/>
            <a:ext cx="2650139" cy="1079438"/>
          </a:xfrm>
          <a:prstGeom prst="round2Diag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ผลประโยชน์สะสม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75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,000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6A78A9-78C8-CB86-8164-413FB6025B26}"/>
              </a:ext>
            </a:extLst>
          </p:cNvPr>
          <p:cNvGrpSpPr/>
          <p:nvPr/>
        </p:nvGrpSpPr>
        <p:grpSpPr>
          <a:xfrm>
            <a:off x="381000" y="3190016"/>
            <a:ext cx="8305800" cy="1804581"/>
            <a:chOff x="381000" y="3190016"/>
            <a:chExt cx="8305800" cy="1804581"/>
          </a:xfrm>
        </p:grpSpPr>
        <p:sp>
          <p:nvSpPr>
            <p:cNvPr id="27" name="Right Arrow 30">
              <a:extLst>
                <a:ext uri="{FF2B5EF4-FFF2-40B4-BE49-F238E27FC236}">
                  <a16:creationId xmlns:a16="http://schemas.microsoft.com/office/drawing/2014/main" id="{D910B06A-0104-466F-8744-FCB768440F6C}"/>
                </a:ext>
              </a:extLst>
            </p:cNvPr>
            <p:cNvSpPr/>
            <p:nvPr/>
          </p:nvSpPr>
          <p:spPr>
            <a:xfrm rot="5400000">
              <a:off x="4095083" y="3389598"/>
              <a:ext cx="1136709" cy="737546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05615E6-E82B-49A7-93BD-E4EADF79020C}"/>
                </a:ext>
              </a:extLst>
            </p:cNvPr>
            <p:cNvSpPr/>
            <p:nvPr/>
          </p:nvSpPr>
          <p:spPr>
            <a:xfrm>
              <a:off x="381000" y="4402926"/>
              <a:ext cx="8305800" cy="591671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ยอดเงินคงเหลือ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3D5EABF-D5E7-4F23-A493-CBE027E96E2C}"/>
              </a:ext>
            </a:extLst>
          </p:cNvPr>
          <p:cNvSpPr/>
          <p:nvPr/>
        </p:nvSpPr>
        <p:spPr>
          <a:xfrm>
            <a:off x="355521" y="3223195"/>
            <a:ext cx="4081643" cy="646331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ขอรับเงินงวดละ 50,000 บาท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4" name="Round Diagonal Corner Rectangle 24">
            <a:extLst>
              <a:ext uri="{FF2B5EF4-FFF2-40B4-BE49-F238E27FC236}">
                <a16:creationId xmlns:a16="http://schemas.microsoft.com/office/drawing/2014/main" id="{DFC9E94E-C670-4B7F-94C8-7614C4D389AC}"/>
              </a:ext>
            </a:extLst>
          </p:cNvPr>
          <p:cNvSpPr/>
          <p:nvPr/>
        </p:nvSpPr>
        <p:spPr>
          <a:xfrm>
            <a:off x="5791200" y="5076088"/>
            <a:ext cx="2895600" cy="1079438"/>
          </a:xfrm>
          <a:prstGeom prst="round2Diag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รวม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950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,000</a:t>
            </a:r>
          </a:p>
        </p:txBody>
      </p:sp>
      <p:sp>
        <p:nvSpPr>
          <p:cNvPr id="35" name="Round Diagonal Corner Rectangle 27">
            <a:extLst>
              <a:ext uri="{FF2B5EF4-FFF2-40B4-BE49-F238E27FC236}">
                <a16:creationId xmlns:a16="http://schemas.microsoft.com/office/drawing/2014/main" id="{2C17DA9F-29CA-4953-AD4B-ECD012F1709D}"/>
              </a:ext>
            </a:extLst>
          </p:cNvPr>
          <p:cNvSpPr/>
          <p:nvPr/>
        </p:nvSpPr>
        <p:spPr>
          <a:xfrm>
            <a:off x="5791200" y="2004218"/>
            <a:ext cx="2895600" cy="1079436"/>
          </a:xfrm>
          <a:prstGeom prst="round2Diag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รวม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,0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00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rPr>
              <a:t>,000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2E0E09-C0AC-8880-9864-99EC4BAA762B}"/>
              </a:ext>
            </a:extLst>
          </p:cNvPr>
          <p:cNvGrpSpPr/>
          <p:nvPr/>
        </p:nvGrpSpPr>
        <p:grpSpPr>
          <a:xfrm>
            <a:off x="4898111" y="3297092"/>
            <a:ext cx="3767378" cy="856353"/>
            <a:chOff x="4919422" y="3284751"/>
            <a:chExt cx="3767378" cy="85635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BD1F519-4ABD-4182-A3F3-F5F8E915C523}"/>
                </a:ext>
              </a:extLst>
            </p:cNvPr>
            <p:cNvSpPr/>
            <p:nvPr/>
          </p:nvSpPr>
          <p:spPr>
            <a:xfrm>
              <a:off x="4919422" y="3284751"/>
              <a:ext cx="3767378" cy="584775"/>
            </a:xfrm>
            <a:prstGeom prst="rect">
              <a:avLst/>
            </a:prstGeom>
            <a:solidFill>
              <a:srgbClr val="F79646">
                <a:lumMod val="20000"/>
                <a:lumOff val="8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( คิดเป็น 5% ของเงินทั้งหมด 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267465-71D8-42F3-9957-2E93837A82F3}"/>
                </a:ext>
              </a:extLst>
            </p:cNvPr>
            <p:cNvSpPr txBox="1"/>
            <p:nvPr/>
          </p:nvSpPr>
          <p:spPr>
            <a:xfrm>
              <a:off x="5298373" y="3679439"/>
              <a:ext cx="2571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wallia New" panose="020B0604020202020204" pitchFamily="34" charset="-34"/>
                  <a:cs typeface="Browallia New" panose="020B0604020202020204" pitchFamily="34" charset="-34"/>
                </a:rPr>
                <a:t>* หักออก จากเงินแต่ละส่วน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0C45AD-5F49-4CF6-C502-0E8E4A6D4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9406" y="51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583">
        <p:fade/>
      </p:transition>
    </mc:Choice>
    <mc:Fallback xmlns="">
      <p:transition spd="med" advTm="80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3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2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BBLAM_TH Version">
  <a:themeElements>
    <a:clrScheme name="Palette 1_Standard Presentation">
      <a:dk1>
        <a:sysClr val="windowText" lastClr="000000"/>
      </a:dk1>
      <a:lt1>
        <a:sysClr val="window" lastClr="FFFFFF"/>
      </a:lt1>
      <a:dk2>
        <a:srgbClr val="004FA7"/>
      </a:dk2>
      <a:lt2>
        <a:srgbClr val="EEECE1"/>
      </a:lt2>
      <a:accent1>
        <a:srgbClr val="1F497D"/>
      </a:accent1>
      <a:accent2>
        <a:srgbClr val="2A8CB8"/>
      </a:accent2>
      <a:accent3>
        <a:srgbClr val="9DC3E6"/>
      </a:accent3>
      <a:accent4>
        <a:srgbClr val="ED7D31"/>
      </a:accent4>
      <a:accent5>
        <a:srgbClr val="FFD966"/>
      </a:accent5>
      <a:accent6>
        <a:srgbClr val="F9E79F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 cmpd="sng" algn="ctr">
          <a:solidFill>
            <a:srgbClr val="2A8CB8"/>
          </a:solidFill>
          <a:prstDash val="solid"/>
          <a:miter lim="800000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000" kern="0" dirty="0" smtClean="0">
            <a:solidFill>
              <a:prstClr val="black"/>
            </a:solidFill>
            <a:latin typeface="BrowalliaUPC" panose="020B0604020202020204" pitchFamily="34" charset="-34"/>
            <a:cs typeface="BrowalliaUPC" panose="020B0604020202020204" pitchFamily="34" charset="-34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BBLAM_EN Version">
  <a:themeElements>
    <a:clrScheme name="Propose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2A8CB8"/>
      </a:accent2>
      <a:accent3>
        <a:srgbClr val="9DC3E6"/>
      </a:accent3>
      <a:accent4>
        <a:srgbClr val="ED7D31"/>
      </a:accent4>
      <a:accent5>
        <a:srgbClr val="FFD966"/>
      </a:accent5>
      <a:accent6>
        <a:srgbClr val="F9E79F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BLAM_TH Version">
  <a:themeElements>
    <a:clrScheme name="Palette 1_Standard Presentation">
      <a:dk1>
        <a:sysClr val="windowText" lastClr="000000"/>
      </a:dk1>
      <a:lt1>
        <a:sysClr val="window" lastClr="FFFFFF"/>
      </a:lt1>
      <a:dk2>
        <a:srgbClr val="004FA7"/>
      </a:dk2>
      <a:lt2>
        <a:srgbClr val="EEECE1"/>
      </a:lt2>
      <a:accent1>
        <a:srgbClr val="1F497D"/>
      </a:accent1>
      <a:accent2>
        <a:srgbClr val="2A8CB8"/>
      </a:accent2>
      <a:accent3>
        <a:srgbClr val="9DC3E6"/>
      </a:accent3>
      <a:accent4>
        <a:srgbClr val="ED7D31"/>
      </a:accent4>
      <a:accent5>
        <a:srgbClr val="FFD966"/>
      </a:accent5>
      <a:accent6>
        <a:srgbClr val="F9E79F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 cmpd="sng" algn="ctr">
          <a:solidFill>
            <a:srgbClr val="2A8CB8"/>
          </a:solidFill>
          <a:prstDash val="solid"/>
          <a:miter lim="800000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000" kern="0" dirty="0" smtClean="0">
            <a:solidFill>
              <a:prstClr val="black"/>
            </a:solidFill>
            <a:latin typeface="BrowalliaUPC" panose="020B0604020202020204" pitchFamily="34" charset="-34"/>
            <a:cs typeface="BrowalliaUPC" panose="020B0604020202020204" pitchFamily="34" charset="-34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5997</TotalTime>
  <Words>520</Words>
  <Application>Microsoft Office PowerPoint</Application>
  <PresentationFormat>On-screen Show (4:3)</PresentationFormat>
  <Paragraphs>122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Browallia New</vt:lpstr>
      <vt:lpstr>BrowalliaUPC</vt:lpstr>
      <vt:lpstr>Calibri</vt:lpstr>
      <vt:lpstr>Century Gothic</vt:lpstr>
      <vt:lpstr>Cordia New</vt:lpstr>
      <vt:lpstr>FreesiaUPC</vt:lpstr>
      <vt:lpstr>Times New Roman</vt:lpstr>
      <vt:lpstr>Verdana</vt:lpstr>
      <vt:lpstr>Wingdings</vt:lpstr>
      <vt:lpstr>Wingdings 2</vt:lpstr>
      <vt:lpstr>BBLAM_TH Version</vt:lpstr>
      <vt:lpstr>BBLAM_EN Version</vt:lpstr>
      <vt:lpstr>1_BBLAM_TH Version</vt:lpstr>
      <vt:lpstr>PowerPoint Presentation</vt:lpstr>
      <vt:lpstr>สำหรับพนักงานที่เกษียณอายุ และลาออกจากงาน</vt:lpstr>
      <vt:lpstr>การสิ้นสุดสมาชิกภาพ </vt:lpstr>
      <vt:lpstr>การคำนวณภาษี สำหรับพนักงานที่ลาออกจากงาน</vt:lpstr>
      <vt:lpstr>ข้อบังคับกองทุน : การคงเงินไว้ในกองทุน</vt:lpstr>
      <vt:lpstr>ข้อบังคับกองทุน : การคงเงินไว้ในกองทุน</vt:lpstr>
      <vt:lpstr>ข้อบังคับกองทุน : การขอรับเงินเป็นงวด</vt:lpstr>
      <vt:lpstr>ยอดเงินของสมาชิกที่คงเงินไว้ในกองทุน</vt:lpstr>
      <vt:lpstr>ยอดเงินของสมาชิกที่คงเงินไว้ในกองทุน</vt:lpstr>
      <vt:lpstr>ยอดเงินของสมาชิกที่คงเงินไว้ในกองทุน</vt:lpstr>
      <vt:lpstr>กรณีสมาชิกเสียชีวิต</vt:lpstr>
      <vt:lpstr>คำจำกัดสิทธิ์ในการให้บริการ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Thitima Sutat Na Ayudhya</dc:creator>
  <cp:lastModifiedBy>Adichai Premchaiporn</cp:lastModifiedBy>
  <cp:revision>203</cp:revision>
  <cp:lastPrinted>2020-10-01T06:25:49Z</cp:lastPrinted>
  <dcterms:created xsi:type="dcterms:W3CDTF">2020-07-08T07:36:39Z</dcterms:created>
  <dcterms:modified xsi:type="dcterms:W3CDTF">2022-06-10T03:02:46Z</dcterms:modified>
</cp:coreProperties>
</file>