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45" r:id="rId2"/>
    <p:sldMasterId id="2147483780" r:id="rId3"/>
  </p:sldMasterIdLst>
  <p:notesMasterIdLst>
    <p:notesMasterId r:id="rId22"/>
  </p:notesMasterIdLst>
  <p:sldIdLst>
    <p:sldId id="2730" r:id="rId4"/>
    <p:sldId id="2713" r:id="rId5"/>
    <p:sldId id="564" r:id="rId6"/>
    <p:sldId id="2731" r:id="rId7"/>
    <p:sldId id="2732" r:id="rId8"/>
    <p:sldId id="2725" r:id="rId9"/>
    <p:sldId id="2726" r:id="rId10"/>
    <p:sldId id="2727" r:id="rId11"/>
    <p:sldId id="2728" r:id="rId12"/>
    <p:sldId id="2729" r:id="rId13"/>
    <p:sldId id="2733" r:id="rId14"/>
    <p:sldId id="2734" r:id="rId15"/>
    <p:sldId id="2735" r:id="rId16"/>
    <p:sldId id="2736" r:id="rId17"/>
    <p:sldId id="2737" r:id="rId18"/>
    <p:sldId id="2738" r:id="rId19"/>
    <p:sldId id="2739" r:id="rId20"/>
    <p:sldId id="2740" r:id="rId21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DC"/>
    <a:srgbClr val="7EDDEA"/>
    <a:srgbClr val="E6E6E6"/>
    <a:srgbClr val="ED7D31"/>
    <a:srgbClr val="F79020"/>
    <a:srgbClr val="738AC8"/>
    <a:srgbClr val="1AB39F"/>
    <a:srgbClr val="1F497D"/>
    <a:srgbClr val="2A8CB8"/>
    <a:srgbClr val="EA1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676" autoAdjust="0"/>
    <p:restoredTop sz="94660"/>
  </p:normalViewPr>
  <p:slideViewPr>
    <p:cSldViewPr showGuides="1">
      <p:cViewPr varScale="1">
        <p:scale>
          <a:sx n="73" d="100"/>
          <a:sy n="73" d="100"/>
        </p:scale>
        <p:origin x="1170" y="66"/>
      </p:cViewPr>
      <p:guideLst>
        <p:guide orient="horz" pos="4176"/>
        <p:guide orient="horz" pos="1008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92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FF9966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99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E6-48D3-B6B5-C2DAC1478684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1st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30E6-48D3-B6B5-C2DAC1478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FF9966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99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8C-4942-90AF-E5CF0766C277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1st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8C8C-4942-90AF-E5CF0766C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ECF6-D43E-46EE-9C5B-7335863128D8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3675A-E3A7-463E-98C6-53C4CB0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2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ACB5424F-D2FC-4DD9-9329-0326A349D4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12340C16-6ABC-4AD6-B6E8-0F1D1D5FEC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u="sng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99F26174-A39E-49F1-8E51-560799483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611495-F47A-440B-8002-A1F729D44FF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51C63F66-317F-4E6D-AA96-9E5D0173F9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9369CC34-D0A8-4AB2-A627-2C81AACC9D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altLang="en-US" b="1">
                <a:latin typeface="Tahoma" panose="020B0604030504040204" pitchFamily="34" charset="0"/>
                <a:cs typeface="Tahoma" panose="020B0604030504040204" pitchFamily="34" charset="0"/>
              </a:rPr>
              <a:t>คุณเป็นนักลงทุนแบบไหน?</a:t>
            </a:r>
          </a:p>
          <a:p>
            <a:endParaRPr lang="th-TH" altLang="en-US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Conservative </a:t>
            </a:r>
            <a:r>
              <a:rPr lang="th-TH" altLang="en-US" b="1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altLang="en-US">
                <a:latin typeface="Tahoma" panose="020B0604030504040204" pitchFamily="34" charset="0"/>
                <a:cs typeface="Tahoma" panose="020B0604030504040204" pitchFamily="34" charset="0"/>
              </a:rPr>
              <a:t>นักลงทุนที่กลัวความเสี่ยงมีความกังวลกับความผันผวน และไม่สบายใจ</a:t>
            </a:r>
          </a:p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Moderate</a:t>
            </a:r>
            <a:r>
              <a:rPr lang="en-US" altLang="en-US"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altLang="en-US">
                <a:latin typeface="Tahoma" panose="020B0604030504040204" pitchFamily="34" charset="0"/>
                <a:cs typeface="Tahoma" panose="020B0604030504040204" pitchFamily="34" charset="0"/>
              </a:rPr>
              <a:t> นักลงทุนที่ยอมรับความเสี่ยงความผันผวนของราคาได้บ้าง  แม้บางช่วงจะรู้สึกกังวลบ้างนิดหน่อย</a:t>
            </a:r>
          </a:p>
          <a:p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Aggressive   </a:t>
            </a:r>
            <a:r>
              <a:rPr lang="th-TH" altLang="en-US">
                <a:latin typeface="Tahoma" panose="020B0604030504040204" pitchFamily="34" charset="0"/>
                <a:cs typeface="Tahoma" panose="020B0604030504040204" pitchFamily="34" charset="0"/>
              </a:rPr>
              <a:t>นักลงทุนที่ยอมรับความเสี่ยงได้สูง กล้าได้กล้าเสีย ทนต่อความผันผวนของราคาได้  เป้าหมายในการลงทุนชัดเจน</a:t>
            </a:r>
          </a:p>
          <a:p>
            <a:endParaRPr lang="en-US" altLang="en-US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D169546C-0E82-436D-896E-AD824FAEC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511048-3CF2-4624-9967-A1B6C042C33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83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7650" y="2433078"/>
            <a:ext cx="8667750" cy="1190349"/>
            <a:chOff x="247650" y="4349730"/>
            <a:chExt cx="8667750" cy="1190349"/>
          </a:xfrm>
        </p:grpSpPr>
        <p:sp>
          <p:nvSpPr>
            <p:cNvPr id="8" name="Rectangle 7"/>
            <p:cNvSpPr/>
            <p:nvPr/>
          </p:nvSpPr>
          <p:spPr>
            <a:xfrm>
              <a:off x="247650" y="4349730"/>
              <a:ext cx="8667750" cy="1184019"/>
            </a:xfrm>
            <a:prstGeom prst="rect">
              <a:avLst/>
            </a:prstGeom>
            <a:solidFill>
              <a:srgbClr val="1F497D"/>
            </a:solidFill>
            <a:ln w="12700" cap="flat" cmpd="sng" algn="ctr">
              <a:solidFill>
                <a:srgbClr val="1F497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" y="4349730"/>
              <a:ext cx="1447800" cy="1190349"/>
            </a:xfrm>
            <a:prstGeom prst="rect">
              <a:avLst/>
            </a:prstGeom>
          </p:spPr>
        </p:pic>
      </p:grp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06563" y="2438400"/>
            <a:ext cx="7208837" cy="116205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3657600"/>
            <a:ext cx="3886200" cy="4572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09531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3274"/>
            <a:ext cx="8294688" cy="74771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43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solidFill>
            <a:srgbClr val="1F497D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ln>
            <a:solidFill>
              <a:srgbClr val="9DC3E6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solidFill>
            <a:srgbClr val="7F7F7F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4168"/>
            <a:ext cx="8294688" cy="60960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03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915" y="413274"/>
            <a:ext cx="8290210" cy="610229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963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3488344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3274"/>
            <a:ext cx="8294688" cy="612775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797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001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4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solidFill>
            <a:srgbClr val="1F497D"/>
          </a:solidFill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ln>
            <a:solidFill>
              <a:srgbClr val="A5A5A5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892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177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85925" y="1835576"/>
            <a:ext cx="4553025" cy="2946733"/>
            <a:chOff x="1712737" y="1702226"/>
            <a:chExt cx="4553025" cy="294673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1752600" y="1754577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Q</a:t>
              </a: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57649" y="1814051"/>
              <a:ext cx="2690751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1712737" y="1702226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QUESTIONS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3695700" y="2407899"/>
              <a:ext cx="95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&amp;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4495800" y="1876359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44634" y="4299119"/>
              <a:ext cx="2802575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689690" y="4187294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ANSWERS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939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118640" y="1905000"/>
            <a:ext cx="3086710" cy="2971800"/>
          </a:xfrm>
          <a:prstGeom prst="ellipse">
            <a:avLst/>
          </a:prstGeom>
          <a:solidFill>
            <a:srgbClr val="19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74125" y="275227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88574" y="2766950"/>
            <a:ext cx="222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93B65"/>
                </a:solidFill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33221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75731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911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4" y="3005468"/>
            <a:ext cx="7239000" cy="7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3657600"/>
            <a:ext cx="4038600" cy="4572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7650" y="2433078"/>
            <a:ext cx="8667750" cy="1190349"/>
            <a:chOff x="247650" y="4349730"/>
            <a:chExt cx="8667750" cy="1190349"/>
          </a:xfrm>
        </p:grpSpPr>
        <p:sp>
          <p:nvSpPr>
            <p:cNvPr id="7" name="Rectangle 6"/>
            <p:cNvSpPr/>
            <p:nvPr/>
          </p:nvSpPr>
          <p:spPr>
            <a:xfrm>
              <a:off x="247650" y="4349730"/>
              <a:ext cx="8667750" cy="11840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" y="4349730"/>
              <a:ext cx="1447800" cy="1190349"/>
            </a:xfrm>
            <a:prstGeom prst="rect">
              <a:avLst/>
            </a:prstGeom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706563" y="2433078"/>
            <a:ext cx="7208837" cy="1162779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48152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303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baseline="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 </a:t>
            </a:r>
            <a:r>
              <a:rPr lang="en-US" sz="160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934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 baseline="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 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0489" y="592587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43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ta as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  <a:lvl2pPr>
              <a:defRPr>
                <a:latin typeface="FreesiaUPC" panose="020B0604020202020204" pitchFamily="34" charset="-34"/>
                <a:cs typeface="FreesiaUPC" panose="020B0604020202020204" pitchFamily="34" charset="-34"/>
              </a:defRPr>
            </a:lvl2pPr>
            <a:lvl3pPr>
              <a:defRPr>
                <a:latin typeface="FreesiaUPC" panose="020B0604020202020204" pitchFamily="34" charset="-34"/>
                <a:cs typeface="FreesiaUPC" panose="020B0604020202020204" pitchFamily="34" charset="-34"/>
              </a:defRPr>
            </a:lvl3pPr>
            <a:lvl4pPr>
              <a:defRPr>
                <a:latin typeface="FreesiaUPC" panose="020B0604020202020204" pitchFamily="34" charset="-34"/>
                <a:cs typeface="FreesiaUPC" panose="020B0604020202020204" pitchFamily="34" charset="-34"/>
              </a:defRPr>
            </a:lvl4pPr>
            <a:lvl5pPr>
              <a:defRPr sz="1800">
                <a:latin typeface="FreesiaUPC" panose="020B0604020202020204" pitchFamily="34" charset="-34"/>
                <a:cs typeface="Frees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As of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525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Note: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7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loomberg, BB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Bloomberg, BBLAM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142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Morning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Morningstar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687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09999"/>
            <a:ext cx="3614747" cy="297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74408"/>
            <a:ext cx="7772400" cy="1362075"/>
          </a:xfrm>
        </p:spPr>
        <p:txBody>
          <a:bodyPr anchor="t">
            <a:normAutofit/>
          </a:bodyPr>
          <a:lstStyle>
            <a:lvl1pPr algn="r">
              <a:defRPr sz="48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6775" y="97976"/>
            <a:ext cx="0" cy="516170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35996" y="88792"/>
            <a:ext cx="0" cy="667023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2358" y="102358"/>
            <a:ext cx="8933638" cy="739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759025"/>
            <a:ext cx="891922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654914" y="1905000"/>
            <a:ext cx="1066800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19900" b="1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69178" y="2286359"/>
            <a:ext cx="2968936" cy="1328622"/>
          </a:xfrm>
        </p:spPr>
        <p:txBody>
          <a:bodyPr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8910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456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6442" y="435684"/>
            <a:ext cx="8294688" cy="67945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004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solidFill>
            <a:srgbClr val="1F497D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ln>
            <a:solidFill>
              <a:srgbClr val="9DC3E6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solidFill>
            <a:srgbClr val="7F7F7F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9124" y="434790"/>
            <a:ext cx="8229600" cy="74771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38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6441" y="430304"/>
            <a:ext cx="8304683" cy="69523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46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488344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 </a:t>
            </a:r>
            <a:r>
              <a:rPr lang="en-US" sz="160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34790"/>
            <a:ext cx="8294688" cy="65405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928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806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 </a:t>
            </a:r>
            <a:r>
              <a:rPr lang="en-US" sz="160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681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solidFill>
            <a:srgbClr val="1F497D"/>
          </a:solidFill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Topic</a:t>
            </a:r>
          </a:p>
          <a:p>
            <a:pPr lvl="1"/>
            <a:r>
              <a:rPr lang="en-US" dirty="0"/>
              <a:t>Topic</a:t>
            </a:r>
          </a:p>
          <a:p>
            <a:pPr lvl="2"/>
            <a:r>
              <a:rPr lang="en-US" dirty="0"/>
              <a:t>Topic</a:t>
            </a:r>
          </a:p>
          <a:p>
            <a:pPr lvl="3"/>
            <a:r>
              <a:rPr lang="en-US" dirty="0"/>
              <a:t>Topic</a:t>
            </a:r>
          </a:p>
          <a:p>
            <a:pPr lvl="4"/>
            <a:r>
              <a:rPr lang="en-US" dirty="0"/>
              <a:t>Topic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ln>
            <a:solidFill>
              <a:srgbClr val="A5A5A5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0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 Topic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505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285925" y="1835576"/>
            <a:ext cx="4553025" cy="2946733"/>
            <a:chOff x="1712737" y="1702226"/>
            <a:chExt cx="4553025" cy="2946733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1752600" y="1754577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Q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557649" y="1814051"/>
              <a:ext cx="2690751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1712737" y="1702226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QUESTIONS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3695700" y="2407899"/>
              <a:ext cx="95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&amp;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4495800" y="1876359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844634" y="4299119"/>
              <a:ext cx="2802575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4689690" y="4187294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995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118640" y="1905000"/>
            <a:ext cx="3086710" cy="2971800"/>
          </a:xfrm>
          <a:prstGeom prst="ellipse">
            <a:avLst/>
          </a:prstGeom>
          <a:solidFill>
            <a:srgbClr val="19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74125" y="275227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88574" y="2766950"/>
            <a:ext cx="222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93B65"/>
                </a:solidFill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19418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0489" y="592587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583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0" y="3028997"/>
            <a:ext cx="7543800" cy="7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96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7650" y="2433078"/>
            <a:ext cx="8667750" cy="1190349"/>
            <a:chOff x="247650" y="4349730"/>
            <a:chExt cx="8667750" cy="1190349"/>
          </a:xfrm>
        </p:grpSpPr>
        <p:sp>
          <p:nvSpPr>
            <p:cNvPr id="8" name="Rectangle 7"/>
            <p:cNvSpPr/>
            <p:nvPr/>
          </p:nvSpPr>
          <p:spPr>
            <a:xfrm>
              <a:off x="247650" y="4349730"/>
              <a:ext cx="8667750" cy="1184019"/>
            </a:xfrm>
            <a:prstGeom prst="rect">
              <a:avLst/>
            </a:prstGeom>
            <a:solidFill>
              <a:srgbClr val="1F497D"/>
            </a:solidFill>
            <a:ln w="12700" cap="flat" cmpd="sng" algn="ctr">
              <a:solidFill>
                <a:srgbClr val="1F497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" y="4349730"/>
              <a:ext cx="1447800" cy="1190349"/>
            </a:xfrm>
            <a:prstGeom prst="rect">
              <a:avLst/>
            </a:prstGeom>
          </p:spPr>
        </p:pic>
      </p:grp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06563" y="2438400"/>
            <a:ext cx="7208837" cy="116205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3657600"/>
            <a:ext cx="3886200" cy="4572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31905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75731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508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786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0489" y="592587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770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ta as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As</a:t>
            </a:r>
            <a:r>
              <a:rPr lang="en-US" sz="1600" b="0" i="1" baseline="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of</a:t>
            </a:r>
            <a:endParaRPr lang="en-US" sz="1600" b="0" i="1" dirty="0">
              <a:solidFill>
                <a:schemeClr val="tx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354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Note: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529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loomberg, BB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Bloomberg, BBLAM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831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Morning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Morningstar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299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09999"/>
            <a:ext cx="3614747" cy="297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74408"/>
            <a:ext cx="7772400" cy="1362075"/>
          </a:xfrm>
        </p:spPr>
        <p:txBody>
          <a:bodyPr anchor="t">
            <a:normAutofit/>
          </a:bodyPr>
          <a:lstStyle>
            <a:lvl1pPr algn="r">
              <a:defRPr sz="4800" b="1" cap="all">
                <a:solidFill>
                  <a:schemeClr val="accent1"/>
                </a:solidFill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6775" y="97976"/>
            <a:ext cx="0" cy="516170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35996" y="88792"/>
            <a:ext cx="0" cy="667023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2358" y="102358"/>
            <a:ext cx="8933638" cy="739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759025"/>
            <a:ext cx="891922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654914" y="1905000"/>
            <a:ext cx="1066800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19900" b="1">
                <a:solidFill>
                  <a:srgbClr val="ED7D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69178" y="2286359"/>
            <a:ext cx="2968936" cy="1328622"/>
          </a:xfrm>
        </p:spPr>
        <p:txBody>
          <a:bodyPr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ข้อความ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4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ta as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As</a:t>
            </a:r>
            <a:r>
              <a:rPr lang="en-US" sz="1600" b="0" i="1" baseline="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of</a:t>
            </a:r>
            <a:endParaRPr lang="en-US" sz="1600" b="0" i="1" dirty="0">
              <a:solidFill>
                <a:schemeClr val="tx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915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3274"/>
            <a:ext cx="8294688" cy="74771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146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solidFill>
            <a:srgbClr val="1F497D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ln>
            <a:solidFill>
              <a:srgbClr val="9DC3E6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solidFill>
            <a:srgbClr val="7F7F7F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4168"/>
            <a:ext cx="8294688" cy="60960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348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915" y="413274"/>
            <a:ext cx="8290210" cy="610229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994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3488344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3274"/>
            <a:ext cx="8294688" cy="612775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000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965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530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solidFill>
            <a:srgbClr val="1F497D"/>
          </a:solidFill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ln>
            <a:solidFill>
              <a:srgbClr val="A5A5A5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869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49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85925" y="1835576"/>
            <a:ext cx="4553025" cy="2946733"/>
            <a:chOff x="1712737" y="1702226"/>
            <a:chExt cx="4553025" cy="294673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1752600" y="1754577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Q</a:t>
              </a: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57649" y="1814051"/>
              <a:ext cx="2690751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1712737" y="1702226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QUESTIONS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3695700" y="2407899"/>
              <a:ext cx="95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&amp;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4495800" y="1876359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44634" y="4299119"/>
              <a:ext cx="2802575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689690" y="4187294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ANSWERS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51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118640" y="1905000"/>
            <a:ext cx="3086710" cy="2971800"/>
          </a:xfrm>
          <a:prstGeom prst="ellipse">
            <a:avLst/>
          </a:prstGeom>
          <a:solidFill>
            <a:srgbClr val="19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74125" y="275227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88574" y="2766950"/>
            <a:ext cx="222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93B65"/>
                </a:solidFill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18074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Note: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387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4" y="3005468"/>
            <a:ext cx="7239000" cy="7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5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B0D6-F5CE-4C7F-8C23-32AF4B24D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7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loomberg, BB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Bloomberg, BBLAM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9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Morning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Morningstar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6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09999"/>
            <a:ext cx="3614747" cy="297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74408"/>
            <a:ext cx="7772400" cy="1362075"/>
          </a:xfrm>
        </p:spPr>
        <p:txBody>
          <a:bodyPr anchor="t">
            <a:normAutofit/>
          </a:bodyPr>
          <a:lstStyle>
            <a:lvl1pPr algn="r">
              <a:defRPr sz="4800" b="1" cap="all">
                <a:solidFill>
                  <a:schemeClr val="accent1"/>
                </a:solidFill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6775" y="97976"/>
            <a:ext cx="0" cy="516170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35996" y="88792"/>
            <a:ext cx="0" cy="667023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2358" y="102358"/>
            <a:ext cx="8933638" cy="739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759025"/>
            <a:ext cx="891922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654914" y="1905000"/>
            <a:ext cx="1066800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19900" b="1">
                <a:solidFill>
                  <a:srgbClr val="ED7D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69178" y="2286359"/>
            <a:ext cx="2968936" cy="1328622"/>
          </a:xfrm>
        </p:spPr>
        <p:txBody>
          <a:bodyPr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ข้อความ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9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2176632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184268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54888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0200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2173510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181146" y="12162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01806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94170" y="1219200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284373" y="2819400"/>
            <a:ext cx="1851304" cy="3046988"/>
            <a:chOff x="-2025501" y="2819400"/>
            <a:chExt cx="1851304" cy="3046988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1804772" y="2819400"/>
              <a:ext cx="16305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R31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G73        B125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R42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G140      B184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R157    G195      B230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R237    G125      B49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R255     G217     B102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R249     G231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2A8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F9E7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-1462228" y="38820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ฟ้อนต์ 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TH/EN</a:t>
            </a: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ที่ใช้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Presentation </a:t>
            </a:r>
            <a:b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คือ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en-US" sz="1600" baseline="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BrowalliaUPC</a:t>
            </a:r>
            <a:endParaRPr lang="en-US" sz="1600" baseline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981200" y="2820412"/>
            <a:ext cx="1897791" cy="3046988"/>
            <a:chOff x="-2025501" y="2819400"/>
            <a:chExt cx="1897791" cy="3046988"/>
          </a:xfrm>
        </p:grpSpPr>
        <p:sp>
          <p:nvSpPr>
            <p:cNvPr id="29" name="TextBox 28"/>
            <p:cNvSpPr txBox="1"/>
            <p:nvPr userDrawn="1"/>
          </p:nvSpPr>
          <p:spPr>
            <a:xfrm>
              <a:off x="-1804772" y="2819400"/>
              <a:ext cx="167706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R27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G58        B136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R0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 G173      B220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R26      G179 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R247    G144      B32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R234     G21      B122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R115     G138     B200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B3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EA15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552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64" r:id="rId18"/>
    <p:sldLayoutId id="2147483765" r:id="rId19"/>
    <p:sldLayoutId id="2147483744" r:id="rId2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2176632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184268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below this line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54888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0200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below this line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2173510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181146" y="12162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above this line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01806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94170" y="1219200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above this line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284373" y="2819400"/>
            <a:ext cx="1851304" cy="3046988"/>
            <a:chOff x="-2025501" y="2819400"/>
            <a:chExt cx="1851304" cy="3046988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1804772" y="2819400"/>
              <a:ext cx="16305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R31      G73        B125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R42      G140      B184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R157    G195      B230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R237    G125      B49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R255     G217     B102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R249     G231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2A8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F9E7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-1462228" y="38820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ฟ้อนต์ </a:t>
            </a:r>
            <a: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TH/EN</a:t>
            </a:r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ที่ใช้</a:t>
            </a:r>
            <a: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ใน </a:t>
            </a:r>
            <a: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Presentation </a:t>
            </a:r>
            <a:b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คือ  </a:t>
            </a:r>
            <a:r>
              <a:rPr lang="en-US" sz="1600" dirty="0" err="1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BrowalliaUPC</a:t>
            </a:r>
            <a:endParaRPr lang="en-US" sz="16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981200" y="2820412"/>
            <a:ext cx="1897791" cy="3046988"/>
            <a:chOff x="-2025501" y="2819400"/>
            <a:chExt cx="1897791" cy="3046988"/>
          </a:xfrm>
        </p:grpSpPr>
        <p:sp>
          <p:nvSpPr>
            <p:cNvPr id="29" name="TextBox 28"/>
            <p:cNvSpPr txBox="1"/>
            <p:nvPr userDrawn="1"/>
          </p:nvSpPr>
          <p:spPr>
            <a:xfrm>
              <a:off x="-1804772" y="2819400"/>
              <a:ext cx="167706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R27      G58        B136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R0       G173      B220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R26      G179 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R247    G144      B32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R234     G21      B122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R115     G138     B200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B3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EA15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30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6" r:id="rId18"/>
    <p:sldLayoutId id="2147483767" r:id="rId19"/>
    <p:sldLayoutId id="2147483763" r:id="rId2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557E173C-C2F7-45EC-B44F-565AB3CCE678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2176632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184268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54888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0200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2173510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181146" y="12162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01806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94170" y="1219200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284373" y="2819400"/>
            <a:ext cx="1851304" cy="3046988"/>
            <a:chOff x="-2025501" y="2819400"/>
            <a:chExt cx="1851304" cy="3046988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1804772" y="2819400"/>
              <a:ext cx="16305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R31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G73        B125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R42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G140      B184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R157    G195      B230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R237    G125      B49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R255     G217     B102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R249     G231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2A8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F9E7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-1462228" y="38820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ฟ้อนต์ 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TH/EN</a:t>
            </a: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ที่ใช้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Presentation </a:t>
            </a:r>
            <a:b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คือ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en-US" sz="1600" baseline="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BrowalliaUPC</a:t>
            </a:r>
            <a:endParaRPr lang="en-US" sz="1600" baseline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981200" y="2820412"/>
            <a:ext cx="1897791" cy="3046988"/>
            <a:chOff x="-2025501" y="2819400"/>
            <a:chExt cx="1897791" cy="3046988"/>
          </a:xfrm>
        </p:grpSpPr>
        <p:sp>
          <p:nvSpPr>
            <p:cNvPr id="29" name="TextBox 28"/>
            <p:cNvSpPr txBox="1"/>
            <p:nvPr userDrawn="1"/>
          </p:nvSpPr>
          <p:spPr>
            <a:xfrm>
              <a:off x="-1804772" y="2819400"/>
              <a:ext cx="167706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R27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G58        B136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R0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 G173      B220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R26      G179 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R247    G144      B32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R234     G21      B122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R115     G138     B200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B3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EA15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43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ADB9F6-4901-403E-9F8F-00C1BF5F1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590800"/>
            <a:ext cx="6986622" cy="1066892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EA53D755-C0D3-4D04-A921-E60A9BBF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705485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บริษัทหลักทรัพย์จัดการกองทุนรวม</a:t>
            </a:r>
            <a:r>
              <a:rPr kumimoji="0" lang="en-US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บัวหลวง จำกัด</a:t>
            </a:r>
          </a:p>
          <a:p>
            <a:pPr marL="0" marR="0" lvl="0" indent="0" algn="r" defTabSz="914400" rtl="0" eaLnBrk="0" fontAlgn="auto" latinLnBrk="0" hangingPunct="0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/>
            </a:r>
            <a:b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endParaRPr kumimoji="0" lang="th-TH" altLang="th-TH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B20183-9FC4-49A2-AD76-431C5706F13C}"/>
              </a:ext>
            </a:extLst>
          </p:cNvPr>
          <p:cNvCxnSpPr/>
          <p:nvPr/>
        </p:nvCxnSpPr>
        <p:spPr>
          <a:xfrm>
            <a:off x="192975" y="388669"/>
            <a:ext cx="8919221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3">
            <a:extLst>
              <a:ext uri="{FF2B5EF4-FFF2-40B4-BE49-F238E27FC236}">
                <a16:creationId xmlns:a16="http://schemas.microsoft.com/office/drawing/2014/main" id="{6283BA20-4584-4DEF-AD50-973168A4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69"/>
            <a:ext cx="2241550" cy="78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F48B6D-49EE-445C-B178-B6ED750FF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97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33">
        <p:split orient="vert"/>
      </p:transition>
    </mc:Choice>
    <mc:Fallback xmlns="">
      <p:transition spd="slow" advTm="17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B4A2-2B1C-4D40-981A-2858F6C5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กรณีสมาชิกเสียชีวิต</a:t>
            </a:r>
            <a:endParaRPr lang="en-US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C1EE8-324D-4F98-8212-3DA9469F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25933-4A43-4BEC-A07C-8DD045F8CBE1}"/>
              </a:ext>
            </a:extLst>
          </p:cNvPr>
          <p:cNvSpPr txBox="1"/>
          <p:nvPr/>
        </p:nvSpPr>
        <p:spPr>
          <a:xfrm>
            <a:off x="504874" y="1262651"/>
            <a:ext cx="8522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กรณีสมาชิกเสียชีวิต </a:t>
            </a:r>
            <a:r>
              <a:rPr kumimoji="0" lang="th-TH" sz="3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ในระหว่างยังคงเป็นสมาชิกกองทุน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16457-AA95-4656-BA4B-569068802706}"/>
              </a:ext>
            </a:extLst>
          </p:cNvPr>
          <p:cNvSpPr/>
          <p:nvPr/>
        </p:nvSpPr>
        <p:spPr>
          <a:xfrm>
            <a:off x="472217" y="3127544"/>
            <a:ext cx="8325301" cy="1431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กรณี </a:t>
            </a:r>
            <a:r>
              <a:rPr lang="en-US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2800" b="1" u="sng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ไม่ได้</a:t>
            </a:r>
            <a:r>
              <a:rPr lang="th-TH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กำหนดบุคคลผู้จะพึงรับเงินจากกองทุนไว้ </a:t>
            </a:r>
            <a:endParaRPr lang="en-US" sz="2800" b="1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หรือได้กำหนดไว้แต่บุคคลผู้นั้นตายก่อน</a:t>
            </a:r>
          </a:p>
          <a:p>
            <a:pPr algn="ctr" eaLnBrk="1" hangingPunct="1">
              <a:defRPr/>
            </a:pPr>
            <a:r>
              <a:rPr lang="th-TH" sz="28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เป็นไปตาม พรบ.กองทุนสำรองเลี้ยงชีพ พ.ศ. 2530 มาตรา 23 วรรค 2</a:t>
            </a:r>
            <a:endParaRPr lang="en-US" sz="2800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79BB9A5-ECC7-4ADE-AC7D-33BBD5D67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4615417"/>
            <a:ext cx="80137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Font typeface="Wingdings 2" panose="05020102010507070707" pitchFamily="18" charset="2"/>
              <a:buChar char="R"/>
            </a:pP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บุตรให้ได้รับ </a:t>
            </a:r>
            <a:r>
              <a:rPr lang="en-US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2 </a:t>
            </a:r>
            <a:r>
              <a:rPr lang="th-TH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ส่วน </a:t>
            </a: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/>
            </a:r>
            <a:b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</a:br>
            <a:r>
              <a:rPr lang="th-TH" altLang="en-US" sz="2800" u="sng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แต่</a:t>
            </a: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 ถ้ามีบุตรตั้งแต่ </a:t>
            </a:r>
            <a:r>
              <a:rPr lang="en-US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3 </a:t>
            </a: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คนขึ้นไปให้ได้รับ </a:t>
            </a:r>
            <a:r>
              <a:rPr lang="en-US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3 </a:t>
            </a:r>
            <a:r>
              <a:rPr lang="th-TH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ส่วน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Font typeface="Wingdings 2" panose="05020102010507070707" pitchFamily="18" charset="2"/>
              <a:buChar char="R"/>
            </a:pP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สามี </a:t>
            </a:r>
            <a:r>
              <a:rPr lang="th-TH" altLang="en-US" sz="2800" i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หรือ</a:t>
            </a: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 ภรรยา ให้ได้รับ </a:t>
            </a:r>
            <a:r>
              <a:rPr lang="en-US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1 </a:t>
            </a:r>
            <a:r>
              <a:rPr lang="th-TH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ส่วน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Font typeface="Wingdings 2" panose="05020102010507070707" pitchFamily="18" charset="2"/>
              <a:buChar char="R"/>
            </a:pP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บิดามารดา </a:t>
            </a:r>
            <a:r>
              <a:rPr lang="th-TH" altLang="en-US" sz="2800" i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หรือ</a:t>
            </a: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 บิดา </a:t>
            </a:r>
            <a:r>
              <a:rPr lang="th-TH" altLang="en-US" sz="2800" i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หรือ </a:t>
            </a:r>
            <a:r>
              <a:rPr lang="th-TH" altLang="en-US" sz="2800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มารดาที่มีชีวิตอยู่ให้ได้รับ </a:t>
            </a:r>
            <a:r>
              <a:rPr lang="en-US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1 </a:t>
            </a:r>
            <a:r>
              <a:rPr lang="th-TH" altLang="en-US" sz="2800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ส่วน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275BE-2334-4C0E-BF8E-CAEB4A433C75}"/>
              </a:ext>
            </a:extLst>
          </p:cNvPr>
          <p:cNvSpPr/>
          <p:nvPr/>
        </p:nvSpPr>
        <p:spPr>
          <a:xfrm>
            <a:off x="472217" y="1997025"/>
            <a:ext cx="8320819" cy="1066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สมาชิก</a:t>
            </a:r>
            <a:r>
              <a:rPr lang="th-TH" sz="3200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เสียชีวิต</a:t>
            </a:r>
            <a:r>
              <a:rPr lang="th-TH" sz="32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200" b="1" u="sng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จ่ายตามที่ได้ระบุไว้ในหนังสือผู้รับผลประโยชน์</a:t>
            </a:r>
            <a:endParaRPr lang="en-US" sz="3200" b="1" u="sng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DBBE3-4DA0-431F-92AA-4765AF64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08" y="4730607"/>
            <a:ext cx="1456528" cy="147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813D0749-D850-4D43-8439-D7DF9E75C611}"/>
              </a:ext>
            </a:extLst>
          </p:cNvPr>
          <p:cNvSpPr/>
          <p:nvPr/>
        </p:nvSpPr>
        <p:spPr>
          <a:xfrm>
            <a:off x="6017449" y="505699"/>
            <a:ext cx="2733675" cy="596772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จ่ายให้ใคร </a:t>
            </a:r>
            <a:endParaRPr lang="en-US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0D9F2-FBAB-4345-8135-BFF889F9B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436" y="1206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951">
        <p:fade/>
      </p:transition>
    </mc:Choice>
    <mc:Fallback xmlns="">
      <p:transition spd="med" advTm="37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ทางเลือกในการลงทุน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FF764248-4377-4CAF-ADEA-10E22598A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692" y="4271794"/>
            <a:ext cx="5029200" cy="838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ความเสี่ยงต่ำ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/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โอกาสได้ผลตอบแทนสูงมีน้อย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แต่โอกาสที่จะสูญเสียก็มีน้อย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4FA7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4B4FD314-D314-473D-871F-E37FEB9AF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2" y="1933239"/>
            <a:ext cx="5181600" cy="990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ความเสี่ยงสูง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/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โอกาสได้ผลตอบแทนสูงมีมาก</a:t>
            </a:r>
            <a:b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แต่โอกาสที่จะสูญเสียก็มีมาก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4FA7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21" name="Line 4">
            <a:extLst>
              <a:ext uri="{FF2B5EF4-FFF2-40B4-BE49-F238E27FC236}">
                <a16:creationId xmlns:a16="http://schemas.microsoft.com/office/drawing/2014/main" id="{A81038DA-7DB3-450F-B68B-40D8FD7357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3937" y="1538091"/>
            <a:ext cx="0" cy="403805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22" name="Line 5">
            <a:extLst>
              <a:ext uri="{FF2B5EF4-FFF2-40B4-BE49-F238E27FC236}">
                <a16:creationId xmlns:a16="http://schemas.microsoft.com/office/drawing/2014/main" id="{AC9C3D37-973D-47B7-A562-754699FEBB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3937" y="3260251"/>
            <a:ext cx="6929464" cy="227525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37" name="Line 7">
            <a:extLst>
              <a:ext uri="{FF2B5EF4-FFF2-40B4-BE49-F238E27FC236}">
                <a16:creationId xmlns:a16="http://schemas.microsoft.com/office/drawing/2014/main" id="{B512E749-BD5A-457C-B9AE-36E45C060A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3936" y="5576143"/>
            <a:ext cx="6929465" cy="146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AE7E8A8E-2AC6-464A-80F4-6B6D4A646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305" y="5028530"/>
            <a:ext cx="1845095" cy="571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ความเสี่ยง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4FA7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CBE2769C-07CB-4144-A73A-8494BD5D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2" y="1247439"/>
            <a:ext cx="1676400" cy="571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FA7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ผลตอบแทน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4FA7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21AC0A-85D5-4B67-81BF-FA1E470B65A9}"/>
              </a:ext>
            </a:extLst>
          </p:cNvPr>
          <p:cNvGrpSpPr/>
          <p:nvPr/>
        </p:nvGrpSpPr>
        <p:grpSpPr>
          <a:xfrm>
            <a:off x="4555384" y="2445465"/>
            <a:ext cx="1616818" cy="1926174"/>
            <a:chOff x="4555384" y="2445465"/>
            <a:chExt cx="1616818" cy="192617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0DB6B25-9B49-4D4C-824F-E21079E25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5384" y="2445465"/>
              <a:ext cx="1616818" cy="192617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2638E7-9DB3-4563-A4A4-91206B96ED8B}"/>
                </a:ext>
              </a:extLst>
            </p:cNvPr>
            <p:cNvSpPr txBox="1"/>
            <p:nvPr/>
          </p:nvSpPr>
          <p:spPr>
            <a:xfrm>
              <a:off x="5381372" y="3033677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20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41E6A3-202B-4E29-B5DD-DCED2FCD17E7}"/>
                </a:ext>
              </a:extLst>
            </p:cNvPr>
            <p:cNvSpPr txBox="1"/>
            <p:nvPr/>
          </p:nvSpPr>
          <p:spPr>
            <a:xfrm>
              <a:off x="5154291" y="3545107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80%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7273DF-E7C1-4086-9A26-A32CBAA976DD}"/>
              </a:ext>
            </a:extLst>
          </p:cNvPr>
          <p:cNvGrpSpPr/>
          <p:nvPr/>
        </p:nvGrpSpPr>
        <p:grpSpPr>
          <a:xfrm>
            <a:off x="6130760" y="1973274"/>
            <a:ext cx="1565442" cy="1864965"/>
            <a:chOff x="6130760" y="1973274"/>
            <a:chExt cx="1565442" cy="186496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6ADA41E-B181-46AF-841E-85EFA23D4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0760" y="1973274"/>
              <a:ext cx="1565442" cy="186496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C25817D-150C-4304-9746-0A54D6E12643}"/>
                </a:ext>
              </a:extLst>
            </p:cNvPr>
            <p:cNvSpPr txBox="1"/>
            <p:nvPr/>
          </p:nvSpPr>
          <p:spPr>
            <a:xfrm>
              <a:off x="6913481" y="2397831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3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3351878-EE38-4363-B597-3A4F7FFB02BA}"/>
                </a:ext>
              </a:extLst>
            </p:cNvPr>
            <p:cNvSpPr txBox="1"/>
            <p:nvPr/>
          </p:nvSpPr>
          <p:spPr>
            <a:xfrm>
              <a:off x="6561531" y="3025013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70%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DBDCBF-32E1-4A5E-B4D0-0A3CF05E81F7}"/>
              </a:ext>
            </a:extLst>
          </p:cNvPr>
          <p:cNvGrpSpPr/>
          <p:nvPr/>
        </p:nvGrpSpPr>
        <p:grpSpPr>
          <a:xfrm>
            <a:off x="1426169" y="3457239"/>
            <a:ext cx="1621833" cy="1932148"/>
            <a:chOff x="1426169" y="3457239"/>
            <a:chExt cx="1621833" cy="193214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5992CC0-0413-47EC-8611-12642186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6169" y="3457239"/>
              <a:ext cx="1621833" cy="193214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ADD464-5E61-4ACA-85CB-075245350F44}"/>
                </a:ext>
              </a:extLst>
            </p:cNvPr>
            <p:cNvSpPr txBox="1"/>
            <p:nvPr/>
          </p:nvSpPr>
          <p:spPr>
            <a:xfrm>
              <a:off x="1981202" y="421923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10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</p:grpSp>
      <p:sp>
        <p:nvSpPr>
          <p:cNvPr id="51" name="Text Box 91">
            <a:extLst>
              <a:ext uri="{FF2B5EF4-FFF2-40B4-BE49-F238E27FC236}">
                <a16:creationId xmlns:a16="http://schemas.microsoft.com/office/drawing/2014/main" id="{14C29363-6C31-4D72-B27F-D9AE990D936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884809" y="3385802"/>
            <a:ext cx="3572105" cy="48351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2121" tIns="26060" rIns="52121" bIns="2606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owallia New" panose="020B0604020202020204" pitchFamily="34" charset="-34"/>
                <a:ea typeface="MS PGothic" pitchFamily="34" charset="-128"/>
                <a:cs typeface="Browallia New" panose="020B0604020202020204" pitchFamily="34" charset="-34"/>
              </a:rPr>
              <a:t>ผลตอบแทนคาดหวัง</a:t>
            </a:r>
          </a:p>
        </p:txBody>
      </p:sp>
      <p:sp>
        <p:nvSpPr>
          <p:cNvPr id="53" name="Text Box 56">
            <a:extLst>
              <a:ext uri="{FF2B5EF4-FFF2-40B4-BE49-F238E27FC236}">
                <a16:creationId xmlns:a16="http://schemas.microsoft.com/office/drawing/2014/main" id="{C348D314-CBFF-4187-A970-303DAA798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15" y="1476039"/>
            <a:ext cx="407743" cy="32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2121" tIns="26060" rIns="52121" bIns="2606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MS PGothic" pitchFamily="34" charset="-128"/>
                <a:cs typeface="Browallia New" panose="020B0604020202020204" pitchFamily="34" charset="-34"/>
              </a:rPr>
              <a:t>สูง</a:t>
            </a:r>
            <a:endParaRPr kumimoji="0" lang="th-TH" altLang="th-T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owallia New" panose="020B0604020202020204" pitchFamily="34" charset="-34"/>
              <a:ea typeface="MS PGothic" pitchFamily="34" charset="-128"/>
              <a:cs typeface="Browallia New" panose="020B0604020202020204" pitchFamily="34" charset="-34"/>
            </a:endParaRPr>
          </a:p>
        </p:txBody>
      </p:sp>
      <p:sp>
        <p:nvSpPr>
          <p:cNvPr id="54" name="Text Box 58">
            <a:extLst>
              <a:ext uri="{FF2B5EF4-FFF2-40B4-BE49-F238E27FC236}">
                <a16:creationId xmlns:a16="http://schemas.microsoft.com/office/drawing/2014/main" id="{42B913D6-0415-4294-A081-25B8FF78D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2" y="5566011"/>
            <a:ext cx="422277" cy="32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2121" tIns="26060" rIns="52121" bIns="2606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MS PGothic" pitchFamily="34" charset="-128"/>
                <a:cs typeface="Browallia New" panose="020B0604020202020204" pitchFamily="34" charset="-34"/>
              </a:rPr>
              <a:t>ต่ำ</a:t>
            </a:r>
            <a:endParaRPr kumimoji="0" lang="th-TH" altLang="th-T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owallia New" panose="020B0604020202020204" pitchFamily="34" charset="-34"/>
              <a:ea typeface="MS PGothic" pitchFamily="34" charset="-128"/>
              <a:cs typeface="Browallia New" panose="020B0604020202020204" pitchFamily="34" charset="-34"/>
            </a:endParaRPr>
          </a:p>
        </p:txBody>
      </p:sp>
      <p:sp>
        <p:nvSpPr>
          <p:cNvPr id="55" name="Text Box 68">
            <a:extLst>
              <a:ext uri="{FF2B5EF4-FFF2-40B4-BE49-F238E27FC236}">
                <a16:creationId xmlns:a16="http://schemas.microsoft.com/office/drawing/2014/main" id="{4166DB25-9A32-40F6-AC6B-31017B840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264" y="5286039"/>
            <a:ext cx="3603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2121" tIns="26060" rIns="52121" bIns="26060"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MS PGothic" pitchFamily="34" charset="-128"/>
                <a:cs typeface="Browallia New" panose="020B0604020202020204" pitchFamily="34" charset="-34"/>
              </a:rPr>
              <a:t>สูง</a:t>
            </a:r>
            <a:endParaRPr kumimoji="0" lang="th-TH" altLang="th-TH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owallia New" panose="020B0604020202020204" pitchFamily="34" charset="-34"/>
              <a:ea typeface="MS PGothic" pitchFamily="34" charset="-128"/>
              <a:cs typeface="Browallia New" panose="020B0604020202020204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B8F474-E513-436E-8078-DE2251A5B5B2}"/>
              </a:ext>
            </a:extLst>
          </p:cNvPr>
          <p:cNvGrpSpPr/>
          <p:nvPr/>
        </p:nvGrpSpPr>
        <p:grpSpPr>
          <a:xfrm>
            <a:off x="2713651" y="3039066"/>
            <a:ext cx="2349461" cy="2393222"/>
            <a:chOff x="2713651" y="3039066"/>
            <a:chExt cx="2349461" cy="239322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9B9D556-4F1B-458E-BCDA-D67ABE62B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9516" y="3039066"/>
              <a:ext cx="1566286" cy="186597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BE86B58-58B6-4727-9E9E-F96CCF413862}"/>
                </a:ext>
              </a:extLst>
            </p:cNvPr>
            <p:cNvSpPr txBox="1"/>
            <p:nvPr/>
          </p:nvSpPr>
          <p:spPr>
            <a:xfrm>
              <a:off x="3648122" y="3575456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0-20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4EF08CA-7F44-4691-8AEA-AB8A634B3769}"/>
                </a:ext>
              </a:extLst>
            </p:cNvPr>
            <p:cNvSpPr txBox="1"/>
            <p:nvPr/>
          </p:nvSpPr>
          <p:spPr>
            <a:xfrm>
              <a:off x="3342966" y="4078507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80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-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10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B20F414-8554-4DF3-AB0F-83CAF2919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13651" y="4987126"/>
              <a:ext cx="315913" cy="376358"/>
            </a:xfrm>
            <a:prstGeom prst="rect">
              <a:avLst/>
            </a:prstGeom>
          </p:spPr>
        </p:pic>
        <p:graphicFrame>
          <p:nvGraphicFramePr>
            <p:cNvPr id="57" name="Chart 56">
              <a:extLst>
                <a:ext uri="{FF2B5EF4-FFF2-40B4-BE49-F238E27FC236}">
                  <a16:creationId xmlns:a16="http://schemas.microsoft.com/office/drawing/2014/main" id="{89B4DC6B-03DA-45A1-A8E3-5D3E9AE08101}"/>
                </a:ext>
              </a:extLst>
            </p:cNvPr>
            <p:cNvGraphicFramePr/>
            <p:nvPr/>
          </p:nvGraphicFramePr>
          <p:xfrm>
            <a:off x="3812044" y="4913493"/>
            <a:ext cx="526415" cy="518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86D781C-014F-42CD-B16A-9272C618E8B5}"/>
                </a:ext>
              </a:extLst>
            </p:cNvPr>
            <p:cNvSpPr/>
            <p:nvPr/>
          </p:nvSpPr>
          <p:spPr>
            <a:xfrm>
              <a:off x="2938137" y="5045358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ตราสารหนี้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46FDF6-209C-4C10-9B78-B0F2FAA0C953}"/>
                </a:ext>
              </a:extLst>
            </p:cNvPr>
            <p:cNvSpPr/>
            <p:nvPr/>
          </p:nvSpPr>
          <p:spPr>
            <a:xfrm>
              <a:off x="4176331" y="5049561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ตราสารทุน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12A373AE-6E87-4131-BF98-50FCDF43B6C1}"/>
              </a:ext>
            </a:extLst>
          </p:cNvPr>
          <p:cNvSpPr/>
          <p:nvPr/>
        </p:nvSpPr>
        <p:spPr>
          <a:xfrm>
            <a:off x="1524002" y="5648885"/>
            <a:ext cx="6768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   ทางเลือก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2 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      ทางเลือก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1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         ทางเลือก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3 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         ทางเลือก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DA9324-18DD-48FD-9537-E90FC3A48519}"/>
              </a:ext>
            </a:extLst>
          </p:cNvPr>
          <p:cNvGrpSpPr/>
          <p:nvPr/>
        </p:nvGrpSpPr>
        <p:grpSpPr>
          <a:xfrm>
            <a:off x="1769748" y="6015335"/>
            <a:ext cx="5629763" cy="461665"/>
            <a:chOff x="1769748" y="6015335"/>
            <a:chExt cx="5629763" cy="461665"/>
          </a:xfrm>
        </p:grpSpPr>
        <p:sp>
          <p:nvSpPr>
            <p:cNvPr id="52" name="Text Box 72">
              <a:extLst>
                <a:ext uri="{FF2B5EF4-FFF2-40B4-BE49-F238E27FC236}">
                  <a16:creationId xmlns:a16="http://schemas.microsoft.com/office/drawing/2014/main" id="{4A8E5AB5-437C-464B-9F1B-7971C5073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748" y="6048995"/>
              <a:ext cx="5629763" cy="3595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2121" tIns="26060" rIns="52121" bIns="26060"/>
            <a:lstStyle>
              <a:lvl1pPr eaLnBrk="0" hangingPunct="0"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Verdana" pitchFamily="34" charset="0"/>
                  <a:cs typeface="Angsana New" pitchFamily="18" charset="-34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MS PGothic" pitchFamily="34" charset="-128"/>
                <a:cs typeface="Browallia New" panose="020B0604020202020204" pitchFamily="34" charset="-34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4D3C53E-4A82-449A-B4CC-3FCED0255E60}"/>
                </a:ext>
              </a:extLst>
            </p:cNvPr>
            <p:cNvSpPr/>
            <p:nvPr/>
          </p:nvSpPr>
          <p:spPr>
            <a:xfrm>
              <a:off x="2525624" y="6015335"/>
              <a:ext cx="41799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ระดับความเสี่ยงของแต่ละทางเลือก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endParaRPr>
            </a:p>
          </p:txBody>
        </p:sp>
      </p:grp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C0DFF-AE88-4C12-A95B-DCB12CFA9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1" y="1076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2098"/>
      </p:ext>
    </p:extLst>
  </p:cSld>
  <p:clrMapOvr>
    <a:masterClrMapping/>
  </p:clrMapOvr>
  <p:transition spd="slow" advTm="776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48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grpId="0" nodeType="withEffect">
                                  <p:stCondLst>
                                    <p:cond delay="63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1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8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/>
      <p:bldP spid="20" grpId="0"/>
      <p:bldP spid="51" grpId="0" animBg="1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8A0C-A8FD-4ADB-AD03-690B8207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ผลตอบแทนย้อนหลังรายทางเลือกการลงทุน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7D34A-CDAD-4A5D-8ED8-4BA3A294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E05A617-9261-41DE-876D-99D850D279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8100" y="1167892"/>
          <a:ext cx="8313022" cy="2408196"/>
        </p:xfrm>
        <a:graphic>
          <a:graphicData uri="http://schemas.openxmlformats.org/drawingml/2006/table">
            <a:tbl>
              <a:tblPr/>
              <a:tblGrid>
                <a:gridCol w="846697">
                  <a:extLst>
                    <a:ext uri="{9D8B030D-6E8A-4147-A177-3AD203B41FA5}">
                      <a16:colId xmlns:a16="http://schemas.microsoft.com/office/drawing/2014/main" val="300709133"/>
                    </a:ext>
                  </a:extLst>
                </a:gridCol>
                <a:gridCol w="923669">
                  <a:extLst>
                    <a:ext uri="{9D8B030D-6E8A-4147-A177-3AD203B41FA5}">
                      <a16:colId xmlns:a16="http://schemas.microsoft.com/office/drawing/2014/main" val="1477508271"/>
                    </a:ext>
                  </a:extLst>
                </a:gridCol>
                <a:gridCol w="1000642">
                  <a:extLst>
                    <a:ext uri="{9D8B030D-6E8A-4147-A177-3AD203B41FA5}">
                      <a16:colId xmlns:a16="http://schemas.microsoft.com/office/drawing/2014/main" val="2164777608"/>
                    </a:ext>
                  </a:extLst>
                </a:gridCol>
                <a:gridCol w="1039128">
                  <a:extLst>
                    <a:ext uri="{9D8B030D-6E8A-4147-A177-3AD203B41FA5}">
                      <a16:colId xmlns:a16="http://schemas.microsoft.com/office/drawing/2014/main" val="953541710"/>
                    </a:ext>
                  </a:extLst>
                </a:gridCol>
                <a:gridCol w="923669">
                  <a:extLst>
                    <a:ext uri="{9D8B030D-6E8A-4147-A177-3AD203B41FA5}">
                      <a16:colId xmlns:a16="http://schemas.microsoft.com/office/drawing/2014/main" val="2778150734"/>
                    </a:ext>
                  </a:extLst>
                </a:gridCol>
                <a:gridCol w="923669">
                  <a:extLst>
                    <a:ext uri="{9D8B030D-6E8A-4147-A177-3AD203B41FA5}">
                      <a16:colId xmlns:a16="http://schemas.microsoft.com/office/drawing/2014/main" val="991740310"/>
                    </a:ext>
                  </a:extLst>
                </a:gridCol>
                <a:gridCol w="1327774">
                  <a:extLst>
                    <a:ext uri="{9D8B030D-6E8A-4147-A177-3AD203B41FA5}">
                      <a16:colId xmlns:a16="http://schemas.microsoft.com/office/drawing/2014/main" val="4138048829"/>
                    </a:ext>
                  </a:extLst>
                </a:gridCol>
                <a:gridCol w="1327774">
                  <a:extLst>
                    <a:ext uri="{9D8B030D-6E8A-4147-A177-3AD203B41FA5}">
                      <a16:colId xmlns:a16="http://schemas.microsoft.com/office/drawing/2014/main" val="3927624110"/>
                    </a:ext>
                  </a:extLst>
                </a:gridCol>
              </a:tblGrid>
              <a:tr h="411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ทางเลือก</a:t>
                      </a:r>
                      <a:br>
                        <a:rPr lang="th-TH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</a:br>
                      <a:r>
                        <a:rPr lang="th-TH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การลงทุน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เฉลี่ยต่อปี (3 ปี)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เฉลี่ยต่อปี (5 ปี)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132659"/>
                  </a:ext>
                </a:extLst>
              </a:tr>
              <a:tr h="4111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(2562 - 2564)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(2560 - 2564)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547185"/>
                  </a:ext>
                </a:extLst>
              </a:tr>
              <a:tr h="396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5.45%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-0.07%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-0.55%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2.51%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247377"/>
                  </a:ext>
                </a:extLst>
              </a:tr>
              <a:tr h="396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-0.77%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1.81%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0.74%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1.92%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663452"/>
                  </a:ext>
                </a:extLst>
              </a:tr>
              <a:tr h="396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-1.32%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-1.19%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4.32%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342177"/>
                  </a:ext>
                </a:extLst>
              </a:tr>
              <a:tr h="396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-1.60%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3.42%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-2.68%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6.12%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2.27%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7576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4AFA6B7-745A-45D0-AB7F-63BCDED9EB87}"/>
              </a:ext>
            </a:extLst>
          </p:cNvPr>
          <p:cNvGrpSpPr/>
          <p:nvPr/>
        </p:nvGrpSpPr>
        <p:grpSpPr>
          <a:xfrm>
            <a:off x="894516" y="4344243"/>
            <a:ext cx="7374901" cy="2270552"/>
            <a:chOff x="894516" y="4344243"/>
            <a:chExt cx="7374901" cy="22705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231873-93AF-4E7A-A153-4B2B76D1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56" y="4445143"/>
              <a:ext cx="1566286" cy="18659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601041-30C4-4838-960B-B5C7A2B95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4659" y="4472810"/>
              <a:ext cx="1616818" cy="19261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80C78E-32BA-43C9-B6A9-35AF6B02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3975" y="4472810"/>
              <a:ext cx="1565442" cy="18649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EE70EA-3952-42D9-9A0E-A447A3095167}"/>
                </a:ext>
              </a:extLst>
            </p:cNvPr>
            <p:cNvSpPr txBox="1"/>
            <p:nvPr/>
          </p:nvSpPr>
          <p:spPr>
            <a:xfrm>
              <a:off x="1657304" y="4881170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0-20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4B4F4C-E91C-4D45-9716-60A246FF8CA0}"/>
                </a:ext>
              </a:extLst>
            </p:cNvPr>
            <p:cNvSpPr txBox="1"/>
            <p:nvPr/>
          </p:nvSpPr>
          <p:spPr>
            <a:xfrm>
              <a:off x="1364218" y="5501863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80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-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10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C1A2F1-616D-4B67-9FBA-0EB9DBA694BE}"/>
                </a:ext>
              </a:extLst>
            </p:cNvPr>
            <p:cNvSpPr txBox="1"/>
            <p:nvPr/>
          </p:nvSpPr>
          <p:spPr>
            <a:xfrm>
              <a:off x="5623068" y="4945889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20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55DCE5-A445-49DC-AAE2-865374692E4C}"/>
                </a:ext>
              </a:extLst>
            </p:cNvPr>
            <p:cNvSpPr txBox="1"/>
            <p:nvPr/>
          </p:nvSpPr>
          <p:spPr>
            <a:xfrm>
              <a:off x="5207082" y="552953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80%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005A52-C8C2-4B45-8282-412C149CA4C8}"/>
                </a:ext>
              </a:extLst>
            </p:cNvPr>
            <p:cNvSpPr txBox="1"/>
            <p:nvPr/>
          </p:nvSpPr>
          <p:spPr>
            <a:xfrm>
              <a:off x="7492287" y="5031589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3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419A4D-53AE-4CC7-89F7-BA04F09C1CA7}"/>
                </a:ext>
              </a:extLst>
            </p:cNvPr>
            <p:cNvSpPr txBox="1"/>
            <p:nvPr/>
          </p:nvSpPr>
          <p:spPr>
            <a:xfrm>
              <a:off x="7204290" y="5618034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70%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2BB4ED-CB5A-489B-A7CA-24CC3465C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9820" y="4472810"/>
              <a:ext cx="1621833" cy="19321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1E2C13-1BE6-412E-8C37-625FF8004D13}"/>
                </a:ext>
              </a:extLst>
            </p:cNvPr>
            <p:cNvSpPr txBox="1"/>
            <p:nvPr/>
          </p:nvSpPr>
          <p:spPr>
            <a:xfrm>
              <a:off x="3321903" y="5237279"/>
              <a:ext cx="644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10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%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997DC96-A61D-4702-9FE5-D0EC7FB3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6630" y="6165417"/>
              <a:ext cx="315913" cy="376358"/>
            </a:xfrm>
            <a:prstGeom prst="rect">
              <a:avLst/>
            </a:prstGeom>
          </p:spPr>
        </p:pic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40032598-29AC-42DD-BE9A-5AE10AC4291B}"/>
                </a:ext>
              </a:extLst>
            </p:cNvPr>
            <p:cNvGraphicFramePr/>
            <p:nvPr>
              <p:extLst/>
            </p:nvPr>
          </p:nvGraphicFramePr>
          <p:xfrm>
            <a:off x="4814659" y="6096000"/>
            <a:ext cx="526415" cy="518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098A2B0-37E4-4E31-B204-1394C4C1C96C}"/>
                </a:ext>
              </a:extLst>
            </p:cNvPr>
            <p:cNvSpPr/>
            <p:nvPr/>
          </p:nvSpPr>
          <p:spPr>
            <a:xfrm>
              <a:off x="3162605" y="6186414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ตราสารหนี้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6BE696-E453-48E9-B175-F3990729978F}"/>
                </a:ext>
              </a:extLst>
            </p:cNvPr>
            <p:cNvSpPr/>
            <p:nvPr/>
          </p:nvSpPr>
          <p:spPr>
            <a:xfrm>
              <a:off x="5209219" y="6174245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ตราสารทุน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4FB2C6-A71C-46D6-B289-A19C5F72D8F3}"/>
                </a:ext>
              </a:extLst>
            </p:cNvPr>
            <p:cNvSpPr/>
            <p:nvPr/>
          </p:nvSpPr>
          <p:spPr>
            <a:xfrm>
              <a:off x="894516" y="4344243"/>
              <a:ext cx="72928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    ทางเลือก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1   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                   ทางเลือก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2 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                      ทางเลือก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3    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               ทางเลือก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rowallia New" panose="020B0604020202020204" pitchFamily="34" charset="-34"/>
                  <a:ea typeface="+mn-ea"/>
                  <a:cs typeface="Browallia New" panose="020B0604020202020204" pitchFamily="34" charset="-34"/>
                </a:rPr>
                <a:t> 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6F181C-B5E8-4767-855F-32CA0A2D7DC1}"/>
              </a:ext>
            </a:extLst>
          </p:cNvPr>
          <p:cNvSpPr txBox="1"/>
          <p:nvPr/>
        </p:nvSpPr>
        <p:spPr>
          <a:xfrm>
            <a:off x="438098" y="3562703"/>
            <a:ext cx="6317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หมายเหตุ </a:t>
            </a:r>
            <a:r>
              <a:rPr lang="en-US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th-TH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ทางเลือกการลงทุนที่ </a:t>
            </a:r>
            <a:r>
              <a:rPr lang="en-US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2-4 </a:t>
            </a:r>
            <a:r>
              <a:rPr lang="th-TH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เริ่มตั้งแต่ </a:t>
            </a:r>
            <a:r>
              <a:rPr lang="en-US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1 </a:t>
            </a:r>
            <a:r>
              <a:rPr lang="th-TH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กรกฎาคม </a:t>
            </a:r>
            <a:r>
              <a:rPr lang="en-US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2561</a:t>
            </a:r>
          </a:p>
          <a:p>
            <a:pPr marL="285750" indent="-285750">
              <a:buFontTx/>
              <a:buChar char="-"/>
            </a:pPr>
            <a:r>
              <a:rPr lang="th-TH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ผลตอบแทนทางเลือกการลงทุนที่ </a:t>
            </a:r>
            <a:r>
              <a:rPr lang="en-US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3-4</a:t>
            </a:r>
            <a:r>
              <a:rPr lang="th-TH" sz="1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เป็นการคำนวณจากนำหนักสัดส่วนการลงทุน ตามที่คณะกรรมการกำหนดเท่านั้น</a:t>
            </a:r>
            <a:endParaRPr lang="en-US" sz="1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AE8BC-F476-4031-9EBE-164BFAF7B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351" y="5763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83">
        <p:fade/>
      </p:transition>
    </mc:Choice>
    <mc:Fallback xmlns="">
      <p:transition spd="med" advTm="36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6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ขั้นตอนในการเลือกทางเลือกการลงทุน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2EEF6-F940-488E-B570-FCB64D504A0E}"/>
              </a:ext>
            </a:extLst>
          </p:cNvPr>
          <p:cNvSpPr txBox="1"/>
          <p:nvPr/>
        </p:nvSpPr>
        <p:spPr>
          <a:xfrm>
            <a:off x="490673" y="1194163"/>
            <a:ext cx="815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63525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ทำแบบประเมินความเสี่ยง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เป็นการสำรวจและทำความรู้จักตนเอง เพื่อให้ทราบถึงระดับความเสี่ยงที่ตนเองยอมรับได้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ทุกๆ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2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ปี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63525" algn="l"/>
                <a:tab pos="2801938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ทำความเข้าใจแผนการลงทุน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เพื่อให้เข้าใจผลตอบแทน และความเสี่ยงของแต่ละทางเลือกการลงทุน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63525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63525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เลือกทางเลือกการลงทุน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เลือกทางเลือกการลงทุนที่เหมาะสมกับตนเองโดยปัจจุบันกองทุนฯ เปิดให้สมาชิกสามารถเปลี่ยนแผนการลงทุนได้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ปีละ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4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ครั้ง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352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วันที่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1-15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มีนาคม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เพื่อให้มีผล เดือนเมษายน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352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วันที่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1-15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มิถุนายน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เพื่อให้มีผล เดือนกรกฎาคม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352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วันที่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1-15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	 กันยายน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เพื่อให้มีผล เดือนตุลาคม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3525" algn="l"/>
              </a:tabLst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วันที่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1-15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ธันวาคม เพื่อให้มีผล เดือนมกราคม ของปีถัดไป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3525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4.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ติดตามผลการดำเนินงาน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หมั่นติดตามผลการดำเนินงานของแต่ละทางเลือก เพื่อพิจารณาเปลี่ยนทางเลือกการลงทุนให้เหมาะสม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E998AE-C621-48EE-BB28-3D7C61CDD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1" y="713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655">
        <p:fade/>
      </p:transition>
    </mc:Choice>
    <mc:Fallback xmlns="">
      <p:transition spd="med" advTm="78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6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CF3C38E-8171-48D9-96F7-7E0EA5CAF2D0}"/>
              </a:ext>
            </a:extLst>
          </p:cNvPr>
          <p:cNvGrpSpPr/>
          <p:nvPr/>
        </p:nvGrpSpPr>
        <p:grpSpPr>
          <a:xfrm>
            <a:off x="6053138" y="2409825"/>
            <a:ext cx="2714625" cy="3443288"/>
            <a:chOff x="6053138" y="2409825"/>
            <a:chExt cx="2714625" cy="34432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1CD7D3-A5BF-45AE-B134-6611A2659350}"/>
                </a:ext>
              </a:extLst>
            </p:cNvPr>
            <p:cNvSpPr/>
            <p:nvPr/>
          </p:nvSpPr>
          <p:spPr>
            <a:xfrm>
              <a:off x="6053138" y="2409825"/>
              <a:ext cx="2714625" cy="33559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38924" name="Picture 8">
              <a:extLst>
                <a:ext uri="{FF2B5EF4-FFF2-40B4-BE49-F238E27FC236}">
                  <a16:creationId xmlns:a16="http://schemas.microsoft.com/office/drawing/2014/main" id="{FAF287C9-72FF-4938-8371-44DBAECC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15" r="2542" b="45950"/>
            <a:stretch>
              <a:fillRect/>
            </a:stretch>
          </p:blipFill>
          <p:spPr bwMode="auto">
            <a:xfrm>
              <a:off x="7180263" y="2984500"/>
              <a:ext cx="1530350" cy="286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A6D0F6-3ED0-42DC-9D90-BB82DFF81FC3}"/>
                </a:ext>
              </a:extLst>
            </p:cNvPr>
            <p:cNvSpPr/>
            <p:nvPr/>
          </p:nvSpPr>
          <p:spPr>
            <a:xfrm>
              <a:off x="6261100" y="4344988"/>
              <a:ext cx="1123950" cy="11223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BA89406-4D01-45D3-B580-F5D2098B810F}"/>
                </a:ext>
              </a:extLst>
            </p:cNvPr>
            <p:cNvSpPr/>
            <p:nvPr/>
          </p:nvSpPr>
          <p:spPr>
            <a:xfrm>
              <a:off x="6200775" y="3587750"/>
              <a:ext cx="679450" cy="679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38932" name="Picture 26">
              <a:extLst>
                <a:ext uri="{FF2B5EF4-FFF2-40B4-BE49-F238E27FC236}">
                  <a16:creationId xmlns:a16="http://schemas.microsoft.com/office/drawing/2014/main" id="{4917CCB2-5BF5-4CAE-890B-7E23087E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7" t="3233" r="37334" b="70515"/>
            <a:stretch>
              <a:fillRect/>
            </a:stretch>
          </p:blipFill>
          <p:spPr bwMode="auto">
            <a:xfrm>
              <a:off x="6229350" y="4324350"/>
              <a:ext cx="1181100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4" name="Picture 29">
              <a:extLst>
                <a:ext uri="{FF2B5EF4-FFF2-40B4-BE49-F238E27FC236}">
                  <a16:creationId xmlns:a16="http://schemas.microsoft.com/office/drawing/2014/main" id="{475C65BB-2C1B-4090-9D6D-0E7F6CC6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4" t="68549" r="71310" b="3830"/>
            <a:stretch>
              <a:fillRect/>
            </a:stretch>
          </p:blipFill>
          <p:spPr bwMode="auto">
            <a:xfrm>
              <a:off x="6200775" y="3556000"/>
              <a:ext cx="665163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C28CAF-4E75-48BD-8461-1379DAA52186}"/>
              </a:ext>
            </a:extLst>
          </p:cNvPr>
          <p:cNvGrpSpPr/>
          <p:nvPr/>
        </p:nvGrpSpPr>
        <p:grpSpPr>
          <a:xfrm>
            <a:off x="3182938" y="2409825"/>
            <a:ext cx="2713037" cy="3355975"/>
            <a:chOff x="3182938" y="2409825"/>
            <a:chExt cx="2713037" cy="33559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C67846-508D-4542-AD1D-9E6085D2A446}"/>
                </a:ext>
              </a:extLst>
            </p:cNvPr>
            <p:cNvSpPr/>
            <p:nvPr/>
          </p:nvSpPr>
          <p:spPr>
            <a:xfrm>
              <a:off x="3182938" y="2409825"/>
              <a:ext cx="2713037" cy="33559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38922" name="Picture 6">
              <a:extLst>
                <a:ext uri="{FF2B5EF4-FFF2-40B4-BE49-F238E27FC236}">
                  <a16:creationId xmlns:a16="http://schemas.microsoft.com/office/drawing/2014/main" id="{74AB1CE4-20F3-402B-BB47-6363BA65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9" t="10919" r="23476" b="47878"/>
            <a:stretch>
              <a:fillRect/>
            </a:stretch>
          </p:blipFill>
          <p:spPr bwMode="auto">
            <a:xfrm>
              <a:off x="3592513" y="3457575"/>
              <a:ext cx="1846262" cy="218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6EF892-ED99-4077-B2E4-40784DE2114D}"/>
                </a:ext>
              </a:extLst>
            </p:cNvPr>
            <p:cNvSpPr/>
            <p:nvPr/>
          </p:nvSpPr>
          <p:spPr>
            <a:xfrm>
              <a:off x="3305175" y="3094038"/>
              <a:ext cx="935038" cy="935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92D8676-93D8-4C6E-A103-80C28E7B8010}"/>
                </a:ext>
              </a:extLst>
            </p:cNvPr>
            <p:cNvSpPr/>
            <p:nvPr/>
          </p:nvSpPr>
          <p:spPr>
            <a:xfrm>
              <a:off x="4981575" y="3094038"/>
              <a:ext cx="731838" cy="73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38933" name="Picture 28">
              <a:extLst>
                <a:ext uri="{FF2B5EF4-FFF2-40B4-BE49-F238E27FC236}">
                  <a16:creationId xmlns:a16="http://schemas.microsoft.com/office/drawing/2014/main" id="{48406A64-DF49-49E2-A400-68FAC9FE5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" t="35478" r="70667" b="37035"/>
            <a:stretch>
              <a:fillRect/>
            </a:stretch>
          </p:blipFill>
          <p:spPr bwMode="auto">
            <a:xfrm>
              <a:off x="3325813" y="3079750"/>
              <a:ext cx="9144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5" name="Picture 30">
              <a:extLst>
                <a:ext uri="{FF2B5EF4-FFF2-40B4-BE49-F238E27FC236}">
                  <a16:creationId xmlns:a16="http://schemas.microsoft.com/office/drawing/2014/main" id="{8DB5CEF6-23E3-49D0-9C82-20E47638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72" t="69212" r="3854" b="3783"/>
            <a:stretch>
              <a:fillRect/>
            </a:stretch>
          </p:blipFill>
          <p:spPr bwMode="auto">
            <a:xfrm>
              <a:off x="4965700" y="3051175"/>
              <a:ext cx="762000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5F734-520E-4A1C-868A-C322D59D4CBA}"/>
              </a:ext>
            </a:extLst>
          </p:cNvPr>
          <p:cNvGrpSpPr/>
          <p:nvPr/>
        </p:nvGrpSpPr>
        <p:grpSpPr>
          <a:xfrm>
            <a:off x="333375" y="2406650"/>
            <a:ext cx="2714625" cy="3355975"/>
            <a:chOff x="333375" y="2406650"/>
            <a:chExt cx="2714625" cy="33559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95CB0A-885D-4ABD-9AED-AE5F31126622}"/>
                </a:ext>
              </a:extLst>
            </p:cNvPr>
            <p:cNvSpPr/>
            <p:nvPr/>
          </p:nvSpPr>
          <p:spPr>
            <a:xfrm>
              <a:off x="333375" y="2406650"/>
              <a:ext cx="2714625" cy="33559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38923" name="Picture 7">
              <a:extLst>
                <a:ext uri="{FF2B5EF4-FFF2-40B4-BE49-F238E27FC236}">
                  <a16:creationId xmlns:a16="http://schemas.microsoft.com/office/drawing/2014/main" id="{15067B32-F2B9-4B59-AD47-AEA3F5F3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8" t="52995" r="48743"/>
            <a:stretch>
              <a:fillRect/>
            </a:stretch>
          </p:blipFill>
          <p:spPr bwMode="auto">
            <a:xfrm>
              <a:off x="1581150" y="3049588"/>
              <a:ext cx="1314450" cy="249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142AD1-1674-46F0-BD45-113C7257F9D9}"/>
                </a:ext>
              </a:extLst>
            </p:cNvPr>
            <p:cNvSpPr/>
            <p:nvPr/>
          </p:nvSpPr>
          <p:spPr>
            <a:xfrm>
              <a:off x="1030288" y="4222750"/>
              <a:ext cx="730250" cy="730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38931" name="Group 27">
              <a:extLst>
                <a:ext uri="{FF2B5EF4-FFF2-40B4-BE49-F238E27FC236}">
                  <a16:creationId xmlns:a16="http://schemas.microsoft.com/office/drawing/2014/main" id="{E9380D8B-47B1-49EC-9858-9DA3C9CF52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975" y="3203575"/>
              <a:ext cx="935038" cy="935038"/>
              <a:chOff x="562302" y="3203842"/>
              <a:chExt cx="935270" cy="93527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339F79A-D002-4A32-A26D-471FC4CFB617}"/>
                  </a:ext>
                </a:extLst>
              </p:cNvPr>
              <p:cNvSpPr/>
              <p:nvPr/>
            </p:nvSpPr>
            <p:spPr>
              <a:xfrm>
                <a:off x="562302" y="3203842"/>
                <a:ext cx="935270" cy="935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pic>
            <p:nvPicPr>
              <p:cNvPr id="68634" name="Picture 25">
                <a:extLst>
                  <a:ext uri="{FF2B5EF4-FFF2-40B4-BE49-F238E27FC236}">
                    <a16:creationId xmlns:a16="http://schemas.microsoft.com/office/drawing/2014/main" id="{DDCE67FE-F710-444A-B7F7-F9884C431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22" t="37222" r="5479" b="37469"/>
              <a:stretch>
                <a:fillRect/>
              </a:stretch>
            </p:blipFill>
            <p:spPr bwMode="auto">
              <a:xfrm>
                <a:off x="576851" y="3230965"/>
                <a:ext cx="855183" cy="84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936" name="Picture 31">
              <a:extLst>
                <a:ext uri="{FF2B5EF4-FFF2-40B4-BE49-F238E27FC236}">
                  <a16:creationId xmlns:a16="http://schemas.microsoft.com/office/drawing/2014/main" id="{205791F9-BB54-48BD-A5A2-165C6C2C8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0" y="4283075"/>
              <a:ext cx="5810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5" name="TextBox 18">
            <a:extLst>
              <a:ext uri="{FF2B5EF4-FFF2-40B4-BE49-F238E27FC236}">
                <a16:creationId xmlns:a16="http://schemas.microsoft.com/office/drawing/2014/main" id="{0AB0A69B-720C-4C40-B70D-75D476703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138" y="2362200"/>
            <a:ext cx="2698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Aggressive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B5089-D300-4423-89C4-7F998B1BB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2362200"/>
            <a:ext cx="2697162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>
                <a:solidFill>
                  <a:schemeClr val="bg1"/>
                </a:solidFill>
                <a:latin typeface="Browallia New" panose="020B0604020202020204" pitchFamily="34" charset="-34"/>
                <a:ea typeface="Batang" pitchFamily="18" charset="-127"/>
                <a:cs typeface="Browallia New" panose="020B0604020202020204" pitchFamily="34" charset="-34"/>
              </a:rPr>
              <a:t>Moderate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576FA-6B2C-414C-AFF7-B3F9063D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DF5F71E6-16F6-40B1-A954-63B5D7FF5293}" type="slidenum">
              <a:rPr lang="en-US" altLang="en-US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 eaLnBrk="1" hangingPunct="1">
                <a:defRPr/>
              </a:pPr>
              <a:t>14</a:t>
            </a:fld>
            <a:endParaRPr lang="en-US" altLang="en-US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921" name="TextBox 5">
            <a:extLst>
              <a:ext uri="{FF2B5EF4-FFF2-40B4-BE49-F238E27FC236}">
                <a16:creationId xmlns:a16="http://schemas.microsoft.com/office/drawing/2014/main" id="{CF583F9E-DE44-4152-A761-C45483878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285875"/>
            <a:ext cx="8759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54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คุณเป็นนักลงทุน</a:t>
            </a:r>
            <a:r>
              <a:rPr lang="th-TH" altLang="en-US" sz="5400" b="1" dirty="0">
                <a:solidFill>
                  <a:srgbClr val="FF00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แบบไหน?</a:t>
            </a:r>
            <a:endParaRPr lang="en-US" altLang="en-US" sz="5200" b="1" dirty="0">
              <a:solidFill>
                <a:srgbClr val="FF0000"/>
              </a:solidFill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38925" name="TextBox 9">
            <a:extLst>
              <a:ext uri="{FF2B5EF4-FFF2-40B4-BE49-F238E27FC236}">
                <a16:creationId xmlns:a16="http://schemas.microsoft.com/office/drawing/2014/main" id="{EBB40487-928D-41ED-A295-7B357A08A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359025"/>
            <a:ext cx="2698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Conservative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1541A9-E131-4BF2-9E17-2DA0B03059A3}"/>
              </a:ext>
            </a:extLst>
          </p:cNvPr>
          <p:cNvSpPr txBox="1"/>
          <p:nvPr/>
        </p:nvSpPr>
        <p:spPr>
          <a:xfrm>
            <a:off x="544558" y="419100"/>
            <a:ext cx="7761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ประเมินความเสี่ยง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, Knowing YOURSELF</a:t>
            </a:r>
          </a:p>
        </p:txBody>
      </p:sp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1DE905-AF74-461C-8B3E-78724A746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49999" y="1347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61567"/>
      </p:ext>
    </p:extLst>
  </p:cSld>
  <p:clrMapOvr>
    <a:masterClrMapping/>
  </p:clrMapOvr>
  <p:transition spd="slow" advTm="259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18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8915" grpId="0"/>
      <p:bldP spid="15" grpId="0"/>
      <p:bldP spid="38921" grpId="0"/>
      <p:bldP spid="389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>
            <a:extLst>
              <a:ext uri="{FF2B5EF4-FFF2-40B4-BE49-F238E27FC236}">
                <a16:creationId xmlns:a16="http://schemas.microsoft.com/office/drawing/2014/main" id="{4DC614BC-51B2-4E0A-B4E1-2D1D17C5C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5"/>
          <a:stretch>
            <a:fillRect/>
          </a:stretch>
        </p:blipFill>
        <p:spPr bwMode="auto">
          <a:xfrm>
            <a:off x="571500" y="3248025"/>
            <a:ext cx="35496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411" name="Group 2">
            <a:extLst>
              <a:ext uri="{FF2B5EF4-FFF2-40B4-BE49-F238E27FC236}">
                <a16:creationId xmlns:a16="http://schemas.microsoft.com/office/drawing/2014/main" id="{B9F39B3E-37A0-40F6-BECD-8D5B71A1C201}"/>
              </a:ext>
            </a:extLst>
          </p:cNvPr>
          <p:cNvGrpSpPr>
            <a:grpSpLocks/>
          </p:cNvGrpSpPr>
          <p:nvPr/>
        </p:nvGrpSpPr>
        <p:grpSpPr bwMode="auto">
          <a:xfrm rot="-184594">
            <a:off x="4178300" y="2271713"/>
            <a:ext cx="1631950" cy="1631950"/>
            <a:chOff x="3344862" y="2889250"/>
            <a:chExt cx="2065338" cy="2063750"/>
          </a:xfrm>
        </p:grpSpPr>
        <p:grpSp>
          <p:nvGrpSpPr>
            <p:cNvPr id="145431" name="Group 8">
              <a:extLst>
                <a:ext uri="{FF2B5EF4-FFF2-40B4-BE49-F238E27FC236}">
                  <a16:creationId xmlns:a16="http://schemas.microsoft.com/office/drawing/2014/main" id="{AA930661-328E-4206-98D7-771925435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4862" y="2889250"/>
              <a:ext cx="2065338" cy="2063750"/>
              <a:chOff x="1737134" y="2819400"/>
              <a:chExt cx="2064408" cy="206440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AA655E2-12E0-4C43-B639-CCD6D4062FEB}"/>
                  </a:ext>
                </a:extLst>
              </p:cNvPr>
              <p:cNvSpPr/>
              <p:nvPr/>
            </p:nvSpPr>
            <p:spPr>
              <a:xfrm>
                <a:off x="1737134" y="2819400"/>
                <a:ext cx="2064408" cy="2064408"/>
              </a:xfrm>
              <a:prstGeom prst="ellipse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1C8C71D-4E44-466C-841D-25916CE34048}"/>
                  </a:ext>
                </a:extLst>
              </p:cNvPr>
              <p:cNvSpPr/>
              <p:nvPr/>
            </p:nvSpPr>
            <p:spPr>
              <a:xfrm>
                <a:off x="1813445" y="2895711"/>
                <a:ext cx="1911786" cy="191178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sp>
          <p:nvSpPr>
            <p:cNvPr id="145432" name="TextBox 5">
              <a:extLst>
                <a:ext uri="{FF2B5EF4-FFF2-40B4-BE49-F238E27FC236}">
                  <a16:creationId xmlns:a16="http://schemas.microsoft.com/office/drawing/2014/main" id="{516C54D8-169A-4FC8-A88E-7146D01B0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2673" y="3230112"/>
              <a:ext cx="1826091" cy="1362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th-TH" altLang="en-US" sz="1600" b="1" dirty="0">
                  <a:highlight>
                    <a:srgbClr val="FFFF00"/>
                  </a:highlight>
                  <a:latin typeface="Browallia New" panose="020B0604020202020204" pitchFamily="34" charset="-34"/>
                  <a:cs typeface="Browallia New" panose="020B0604020202020204" pitchFamily="34" charset="-34"/>
                </a:rPr>
                <a:t>ทราบ</a:t>
              </a:r>
              <a:r>
                <a:rPr lang="th-TH" alt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ถึงระดับความเสี่ยงที่เหมาะสมกับตนเองในลักษณะทั่วไป</a:t>
              </a:r>
              <a:endParaRPr lang="en-US" alt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145412" name="Group 21">
            <a:extLst>
              <a:ext uri="{FF2B5EF4-FFF2-40B4-BE49-F238E27FC236}">
                <a16:creationId xmlns:a16="http://schemas.microsoft.com/office/drawing/2014/main" id="{5A83F092-F045-41A7-B3B4-52EFA3F2CDE8}"/>
              </a:ext>
            </a:extLst>
          </p:cNvPr>
          <p:cNvGrpSpPr>
            <a:grpSpLocks/>
          </p:cNvGrpSpPr>
          <p:nvPr/>
        </p:nvGrpSpPr>
        <p:grpSpPr bwMode="auto">
          <a:xfrm>
            <a:off x="6213475" y="2889250"/>
            <a:ext cx="2606675" cy="2605088"/>
            <a:chOff x="3344862" y="2889250"/>
            <a:chExt cx="2065338" cy="2063244"/>
          </a:xfrm>
        </p:grpSpPr>
        <p:grpSp>
          <p:nvGrpSpPr>
            <p:cNvPr id="145427" name="Group 8">
              <a:extLst>
                <a:ext uri="{FF2B5EF4-FFF2-40B4-BE49-F238E27FC236}">
                  <a16:creationId xmlns:a16="http://schemas.microsoft.com/office/drawing/2014/main" id="{1EBA300A-8C80-42A2-A461-15D71DFA2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4862" y="2889250"/>
              <a:ext cx="2065338" cy="2063244"/>
              <a:chOff x="1737134" y="2819400"/>
              <a:chExt cx="2064408" cy="206390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4AE09C2-6152-4177-B504-8AFA75556743}"/>
                  </a:ext>
                </a:extLst>
              </p:cNvPr>
              <p:cNvSpPr/>
              <p:nvPr/>
            </p:nvSpPr>
            <p:spPr>
              <a:xfrm>
                <a:off x="1737134" y="2819400"/>
                <a:ext cx="2064408" cy="2063902"/>
              </a:xfrm>
              <a:prstGeom prst="ellipse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E08FD67-C2EF-481A-80D3-9F4E1BE141A9}"/>
                  </a:ext>
                </a:extLst>
              </p:cNvPr>
              <p:cNvSpPr/>
              <p:nvPr/>
            </p:nvSpPr>
            <p:spPr>
              <a:xfrm>
                <a:off x="1813827" y="2886059"/>
                <a:ext cx="1911023" cy="1911719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sp>
          <p:nvSpPr>
            <p:cNvPr id="145428" name="TextBox 5">
              <a:extLst>
                <a:ext uri="{FF2B5EF4-FFF2-40B4-BE49-F238E27FC236}">
                  <a16:creationId xmlns:a16="http://schemas.microsoft.com/office/drawing/2014/main" id="{87DD8415-9130-49AA-A284-23E42F6A9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38919">
              <a:off x="3488764" y="3286077"/>
              <a:ext cx="1826090" cy="1394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th-TH" altLang="en-US" sz="1800" b="1" dirty="0">
                  <a:highlight>
                    <a:srgbClr val="FFFF00"/>
                  </a:highlight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สอดคล้อง</a:t>
              </a:r>
              <a:r>
                <a:rPr lang="th-TH" altLang="en-US" sz="18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กับความรู้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th-TH" altLang="en-US" sz="18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ความเข้าใจเกี่ยวกับการลงทุน ประสบการณ์ในการลงทุน สถานะทางการเงิน เป้าหมายการลงทุน และระดับความเสี่ยงที่ยอมรับได้</a:t>
              </a:r>
              <a:endParaRPr lang="en-US" altLang="en-US" sz="18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US" altLang="en-US" sz="1600" b="1" dirty="0">
                <a:solidFill>
                  <a:schemeClr val="bg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endParaRPr>
            </a:p>
          </p:txBody>
        </p:sp>
      </p:grpSp>
      <p:grpSp>
        <p:nvGrpSpPr>
          <p:cNvPr id="145417" name="Group 27">
            <a:extLst>
              <a:ext uri="{FF2B5EF4-FFF2-40B4-BE49-F238E27FC236}">
                <a16:creationId xmlns:a16="http://schemas.microsoft.com/office/drawing/2014/main" id="{D22F5AAA-1CA6-4864-8261-4D9D5929B3E8}"/>
              </a:ext>
            </a:extLst>
          </p:cNvPr>
          <p:cNvGrpSpPr>
            <a:grpSpLocks/>
          </p:cNvGrpSpPr>
          <p:nvPr/>
        </p:nvGrpSpPr>
        <p:grpSpPr bwMode="auto">
          <a:xfrm>
            <a:off x="3225800" y="3776663"/>
            <a:ext cx="1632211" cy="1631623"/>
            <a:chOff x="3344861" y="2889250"/>
            <a:chExt cx="2064418" cy="2063870"/>
          </a:xfrm>
        </p:grpSpPr>
        <p:grpSp>
          <p:nvGrpSpPr>
            <p:cNvPr id="145423" name="Group 8">
              <a:extLst>
                <a:ext uri="{FF2B5EF4-FFF2-40B4-BE49-F238E27FC236}">
                  <a16:creationId xmlns:a16="http://schemas.microsoft.com/office/drawing/2014/main" id="{C6620126-AB5C-42DB-B259-F77C1208E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4861" y="2889250"/>
              <a:ext cx="2064418" cy="2063870"/>
              <a:chOff x="1737133" y="2819400"/>
              <a:chExt cx="2063488" cy="206452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FE31C1D-9899-4157-9196-550CAD713229}"/>
                  </a:ext>
                </a:extLst>
              </p:cNvPr>
              <p:cNvSpPr/>
              <p:nvPr/>
            </p:nvSpPr>
            <p:spPr>
              <a:xfrm>
                <a:off x="1737133" y="2819400"/>
                <a:ext cx="2063158" cy="2064942"/>
              </a:xfrm>
              <a:prstGeom prst="ellipse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2540C14-DA44-482F-A3A4-0716A6D4BDB6}"/>
                  </a:ext>
                </a:extLst>
              </p:cNvPr>
              <p:cNvSpPr/>
              <p:nvPr/>
            </p:nvSpPr>
            <p:spPr>
              <a:xfrm>
                <a:off x="1813398" y="2881669"/>
                <a:ext cx="1910629" cy="191228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sp>
          <p:nvSpPr>
            <p:cNvPr id="16402" name="TextBox 5">
              <a:extLst>
                <a:ext uri="{FF2B5EF4-FFF2-40B4-BE49-F238E27FC236}">
                  <a16:creationId xmlns:a16="http://schemas.microsoft.com/office/drawing/2014/main" id="{D4FBEB0B-DA42-4C99-A79F-9F203D108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927554">
              <a:off x="3471357" y="3187108"/>
              <a:ext cx="1827160" cy="144045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r>
                <a:rPr lang="th-TH" altLang="en-US" sz="2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  <a:r>
                <a:rPr lang="th-TH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เป็น</a:t>
              </a:r>
              <a:r>
                <a:rPr lang="th-TH" sz="1600" b="1" dirty="0">
                  <a:highlight>
                    <a:srgbClr val="FFFF00"/>
                  </a:highlight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แนวทาง</a:t>
              </a:r>
              <a:r>
                <a:rPr lang="th-TH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ในการเลือกทางเลือกการลงทุนได้อย่างเหมาะสม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145418" name="Group 33">
            <a:extLst>
              <a:ext uri="{FF2B5EF4-FFF2-40B4-BE49-F238E27FC236}">
                <a16:creationId xmlns:a16="http://schemas.microsoft.com/office/drawing/2014/main" id="{7BA743BF-A88A-46F3-9417-408B4D7D148E}"/>
              </a:ext>
            </a:extLst>
          </p:cNvPr>
          <p:cNvGrpSpPr>
            <a:grpSpLocks/>
          </p:cNvGrpSpPr>
          <p:nvPr/>
        </p:nvGrpSpPr>
        <p:grpSpPr bwMode="auto">
          <a:xfrm rot="1087900">
            <a:off x="4894263" y="4795837"/>
            <a:ext cx="1587500" cy="1601787"/>
            <a:chOff x="4547774" y="3337617"/>
            <a:chExt cx="2398362" cy="2420178"/>
          </a:xfrm>
        </p:grpSpPr>
        <p:grpSp>
          <p:nvGrpSpPr>
            <p:cNvPr id="145419" name="Group 8">
              <a:extLst>
                <a:ext uri="{FF2B5EF4-FFF2-40B4-BE49-F238E27FC236}">
                  <a16:creationId xmlns:a16="http://schemas.microsoft.com/office/drawing/2014/main" id="{55B1A9F2-ABBE-4AC3-B71C-ED1F001BE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7774" y="3337617"/>
              <a:ext cx="2398362" cy="2420178"/>
              <a:chOff x="2939505" y="3267909"/>
              <a:chExt cx="2397282" cy="2420949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F05A4D1-E11F-4392-9052-5C187406778D}"/>
                  </a:ext>
                </a:extLst>
              </p:cNvPr>
              <p:cNvSpPr/>
              <p:nvPr/>
            </p:nvSpPr>
            <p:spPr>
              <a:xfrm>
                <a:off x="2939505" y="3267909"/>
                <a:ext cx="2397282" cy="2420949"/>
              </a:xfrm>
              <a:prstGeom prst="ellipse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4A931C3-328F-40AC-9B9A-05446EEA5B84}"/>
                  </a:ext>
                </a:extLst>
              </p:cNvPr>
              <p:cNvSpPr/>
              <p:nvPr/>
            </p:nvSpPr>
            <p:spPr>
              <a:xfrm>
                <a:off x="3034969" y="3333341"/>
                <a:ext cx="2217487" cy="230098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sp>
          <p:nvSpPr>
            <p:cNvPr id="145420" name="TextBox 5">
              <a:extLst>
                <a:ext uri="{FF2B5EF4-FFF2-40B4-BE49-F238E27FC236}">
                  <a16:creationId xmlns:a16="http://schemas.microsoft.com/office/drawing/2014/main" id="{9BD830CE-48F6-4363-8D95-36EBC904A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72446">
              <a:off x="4818052" y="3713330"/>
              <a:ext cx="2044673" cy="1766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th-TH" altLang="en-US" sz="14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บริษัทจัดการใช้เป็นข้อมูลประกอบการให้</a:t>
              </a:r>
              <a:r>
                <a:rPr lang="th-TH" altLang="en-US" sz="1400" b="1" dirty="0">
                  <a:highlight>
                    <a:srgbClr val="FFFF00"/>
                  </a:highlight>
                  <a:latin typeface="Browallia New" panose="020B0604020202020204" pitchFamily="34" charset="-34"/>
                  <a:cs typeface="Browallia New" panose="020B0604020202020204" pitchFamily="34" charset="-34"/>
                </a:rPr>
                <a:t>คำแนะนำ</a:t>
              </a:r>
              <a:r>
                <a:rPr lang="th-TH" altLang="en-US" sz="14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การลงทุนที่ถูกต้องและเหมาะสมกับระดับความเสี่ยง</a:t>
              </a:r>
              <a:endParaRPr lang="en-US" altLang="en-US" sz="14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145414" name="TextBox 5">
            <a:extLst>
              <a:ext uri="{FF2B5EF4-FFF2-40B4-BE49-F238E27FC236}">
                <a16:creationId xmlns:a16="http://schemas.microsoft.com/office/drawing/2014/main" id="{DB869E54-E299-4C57-9A6E-47BE572A7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67877"/>
            <a:ext cx="8983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99"/>
              </a:buClr>
              <a:buNone/>
            </a:pPr>
            <a:r>
              <a:rPr lang="en-US" altLang="en-US" sz="3600" b="1" dirty="0">
                <a:solidFill>
                  <a:srgbClr val="FF660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Member</a:t>
            </a:r>
            <a:r>
              <a:rPr lang="en-US" altLang="en-US" sz="36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 Risk Profile</a:t>
            </a:r>
            <a:endParaRPr lang="en-US" altLang="en-US" sz="3600" b="1" dirty="0">
              <a:solidFill>
                <a:srgbClr val="000099"/>
              </a:solidFill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B44F26-6E72-479E-8D22-39F1FA320D7C}"/>
              </a:ext>
            </a:extLst>
          </p:cNvPr>
          <p:cNvSpPr/>
          <p:nvPr/>
        </p:nvSpPr>
        <p:spPr>
          <a:xfrm>
            <a:off x="950638" y="1237815"/>
            <a:ext cx="7467600" cy="10230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แบบประเมินความเสี่ยงของสมาชิกกองทุนสำรองเลี้ยงชีพ </a:t>
            </a:r>
            <a:endParaRPr lang="en-US" sz="2800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>
              <a:defRPr/>
            </a:pPr>
            <a:r>
              <a:rPr lang="th-TH" sz="4400" b="1" dirty="0">
                <a:solidFill>
                  <a:srgbClr val="1F497D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ดีอย่างไร...</a:t>
            </a:r>
            <a:r>
              <a:rPr lang="en-US" sz="4400" b="1" dirty="0">
                <a:solidFill>
                  <a:srgbClr val="1F497D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!!!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FE7C729-F8B2-4C46-B146-89C3ED0ADAD4}"/>
              </a:ext>
            </a:extLst>
          </p:cNvPr>
          <p:cNvSpPr/>
          <p:nvPr/>
        </p:nvSpPr>
        <p:spPr>
          <a:xfrm>
            <a:off x="1692275" y="2354263"/>
            <a:ext cx="1752600" cy="10922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th-TH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ทบทวน </a:t>
            </a:r>
          </a:p>
          <a:p>
            <a:pPr algn="ctr">
              <a:lnSpc>
                <a:spcPct val="90000"/>
              </a:lnSpc>
              <a:defRPr/>
            </a:pPr>
            <a:r>
              <a:rPr lang="th-TH" sz="4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ทุก 2 ปี</a:t>
            </a:r>
            <a:endParaRPr lang="en-US" sz="44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53F1DC-C77F-4F51-8607-2C6F32703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2900" y="5986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51">
        <p:fade/>
      </p:transition>
    </mc:Choice>
    <mc:Fallback xmlns="">
      <p:transition spd="med" advTm="33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3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uiExpand="1" build="p" bldLvl="2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1B8A4628-1F7F-44BF-91E9-BFBBB87A2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5"/>
          <a:stretch>
            <a:fillRect/>
          </a:stretch>
        </p:blipFill>
        <p:spPr bwMode="auto">
          <a:xfrm>
            <a:off x="204924" y="2328326"/>
            <a:ext cx="2677976" cy="272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 Box 8">
            <a:extLst>
              <a:ext uri="{FF2B5EF4-FFF2-40B4-BE49-F238E27FC236}">
                <a16:creationId xmlns:a16="http://schemas.microsoft.com/office/drawing/2014/main" id="{4D267F24-6509-473D-B7B1-520E6F1F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143000"/>
            <a:ext cx="6376988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CC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1. ท่านจะเกษียณอายุเมื่อไร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	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                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คะแนน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ก.  ภายใน 5 ปีหรือเกษียณอายุแล้ว	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	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(1)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ข.  มากกว่า 5 ปี ถึง 10 ปี		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(2)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ค.  มากกว่า 10 ปี ถึง 15 ปี		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(3)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ง.  มากกว่า 15 ปี			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(4)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CC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2.  ปัจจุบันท่านมีภาระค่าใช้จ่ายรายเดือน รวมเป็นสัดส่วนเท่าใดของรายได้ต่อเดือน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			                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คะแนน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ก.  มากกว่า 80%				(1)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ข.  มากกว่า 50% ถึง 80%			(2)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ค.  มากกว่า 20% ถึง 50%			(3)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ง.  ไม่เกิน 20%				(4)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CC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3. </a:t>
            </a:r>
            <a:r>
              <a:rPr lang="th-TH" altLang="en-US" sz="2000" dirty="0">
                <a:solidFill>
                  <a:srgbClr val="0000CC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หากท่านออกจากงานวันนี้ เงินออมที่ท่านมีอยู่ จะรองรับค่าใช้จ่ายได้นานแค่ไหน</a:t>
            </a:r>
            <a:r>
              <a:rPr lang="en-US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				                </a:t>
            </a: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คะแนน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ก.  น้อยกว่า 3 เดือน				(1)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ข.  3 เดือน ถึง 1 ปี				(2)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ค.  มากกว่า 1 ปี ถึง 3 ปี				(3)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en-US" sz="20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</a:rPr>
              <a:t>ง.  มากกว่า 3 ปี				(4)</a:t>
            </a:r>
          </a:p>
          <a:p>
            <a:pPr>
              <a:spcBef>
                <a:spcPct val="0"/>
              </a:spcBef>
              <a:buFontTx/>
              <a:buNone/>
            </a:pPr>
            <a:endParaRPr lang="th-TH" altLang="en-US" sz="2000" dirty="0">
              <a:solidFill>
                <a:srgbClr val="000000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FF33C01A-EEF5-4226-8674-37DC02342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989138"/>
            <a:ext cx="46085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99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960A2020-91CF-47D7-B528-514BC70C8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2112963"/>
            <a:ext cx="3600450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99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149509" name="Rectangle 4">
            <a:extLst>
              <a:ext uri="{FF2B5EF4-FFF2-40B4-BE49-F238E27FC236}">
                <a16:creationId xmlns:a16="http://schemas.microsoft.com/office/drawing/2014/main" id="{70F42892-F421-4AF0-A2AD-7F77DA25EC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2147" y="360362"/>
            <a:ext cx="9056687" cy="7207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th-TH" altLang="en-US" sz="3200" b="1" dirty="0">
                <a:solidFill>
                  <a:srgbClr val="ED7D3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การทำ </a:t>
            </a:r>
            <a:r>
              <a:rPr lang="en-US" altLang="en-US" sz="3200" b="1" dirty="0">
                <a:solidFill>
                  <a:srgbClr val="ED7D31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Member Risk Profile: </a:t>
            </a:r>
            <a:r>
              <a:rPr lang="th-TH" altLang="en-US" sz="32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แบบสอบถามคุณเป็นนักลงทุนประเภทใด</a:t>
            </a:r>
          </a:p>
        </p:txBody>
      </p:sp>
      <p:sp>
        <p:nvSpPr>
          <p:cNvPr id="149510" name="Rectangle 5">
            <a:extLst>
              <a:ext uri="{FF2B5EF4-FFF2-40B4-BE49-F238E27FC236}">
                <a16:creationId xmlns:a16="http://schemas.microsoft.com/office/drawing/2014/main" id="{F8DDA3D5-3EC5-421B-9958-E19BF7060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2641600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99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149511" name="Rectangle 6">
            <a:extLst>
              <a:ext uri="{FF2B5EF4-FFF2-40B4-BE49-F238E27FC236}">
                <a16:creationId xmlns:a16="http://schemas.microsoft.com/office/drawing/2014/main" id="{EDC6CD2B-C3B9-4BA9-A4E4-BAE89305A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23368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000099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149512" name="Text Box 7">
            <a:extLst>
              <a:ext uri="{FF2B5EF4-FFF2-40B4-BE49-F238E27FC236}">
                <a16:creationId xmlns:a16="http://schemas.microsoft.com/office/drawing/2014/main" id="{DEEBD993-12E8-4644-9A50-C89E4E2F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629400"/>
            <a:ext cx="39243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kumimoji="1" lang="th-TH" altLang="en-US" sz="1200" dirty="0">
                <a:solidFill>
                  <a:srgbClr val="000000"/>
                </a:solidFill>
                <a:latin typeface="Browallia New" panose="020B0604020202020204" pitchFamily="34" charset="-34"/>
                <a:ea typeface="MS PGothic" panose="020B0600070205080204" pitchFamily="34" charset="-128"/>
                <a:cs typeface="Browallia New" panose="020B0604020202020204" pitchFamily="34" charset="-34"/>
                <a:sym typeface="Wingdings" panose="05000000000000000000" pitchFamily="2" charset="2"/>
              </a:rPr>
              <a:t>หมายเหตุ : ใช้เพื่อเป็นตัวอย่างประกอบเท่านั้น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th-TH" altLang="en-US" sz="1200" dirty="0">
              <a:solidFill>
                <a:srgbClr val="000000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2692106" name="Oval 10">
            <a:extLst>
              <a:ext uri="{FF2B5EF4-FFF2-40B4-BE49-F238E27FC236}">
                <a16:creationId xmlns:a16="http://schemas.microsoft.com/office/drawing/2014/main" id="{5B946835-BE49-4784-8CE4-D08B65367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525" y="2115325"/>
            <a:ext cx="236450" cy="272597"/>
          </a:xfrm>
          <a:prstGeom prst="ellipse">
            <a:avLst/>
          </a:prstGeom>
          <a:noFill/>
          <a:ln w="444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86D941-8904-4978-8837-B62AAD55C01D}"/>
              </a:ext>
            </a:extLst>
          </p:cNvPr>
          <p:cNvGrpSpPr/>
          <p:nvPr/>
        </p:nvGrpSpPr>
        <p:grpSpPr>
          <a:xfrm>
            <a:off x="116135" y="1118035"/>
            <a:ext cx="2773038" cy="1255535"/>
            <a:chOff x="116135" y="1118035"/>
            <a:chExt cx="2773038" cy="1255535"/>
          </a:xfrm>
        </p:grpSpPr>
        <p:sp>
          <p:nvSpPr>
            <p:cNvPr id="149516" name="AutoShape 12">
              <a:extLst>
                <a:ext uri="{FF2B5EF4-FFF2-40B4-BE49-F238E27FC236}">
                  <a16:creationId xmlns:a16="http://schemas.microsoft.com/office/drawing/2014/main" id="{F6891363-F5C3-4237-8F05-2813806B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97" y="1436945"/>
              <a:ext cx="2677976" cy="936625"/>
            </a:xfrm>
            <a:prstGeom prst="wedgeRoundRectCallout">
              <a:avLst>
                <a:gd name="adj1" fmla="val 7011"/>
                <a:gd name="adj2" fmla="val 96167"/>
                <a:gd name="adj3" fmla="val 16667"/>
              </a:avLst>
            </a:prstGeom>
            <a:solidFill>
              <a:srgbClr val="FFFFFF"/>
            </a:solidFill>
            <a:ln w="28575" cap="sq">
              <a:solidFill>
                <a:srgbClr val="00008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h-TH" altLang="en-US" sz="1800" dirty="0">
                  <a:solidFill>
                    <a:srgbClr val="000000"/>
                  </a:solidFill>
                  <a:latin typeface="Browallia New" panose="020B0604020202020204" pitchFamily="34" charset="-34"/>
                  <a:ea typeface="MS PGothic" panose="020B0600070205080204" pitchFamily="34" charset="-128"/>
                  <a:cs typeface="Browallia New" panose="020B0604020202020204" pitchFamily="34" charset="-34"/>
                </a:rPr>
                <a:t>ดิฉันชื่อนางสาวออมเงิน อายุ </a:t>
              </a:r>
              <a:r>
                <a:rPr lang="en-US" altLang="en-US" sz="1800" dirty="0">
                  <a:solidFill>
                    <a:srgbClr val="000000"/>
                  </a:solidFill>
                  <a:latin typeface="Browallia New" panose="020B0604020202020204" pitchFamily="34" charset="-34"/>
                  <a:ea typeface="MS PGothic" panose="020B0600070205080204" pitchFamily="34" charset="-128"/>
                  <a:cs typeface="Browallia New" panose="020B0604020202020204" pitchFamily="34" charset="-34"/>
                </a:rPr>
                <a:t>35 </a:t>
              </a:r>
              <a:r>
                <a:rPr lang="th-TH" altLang="en-US" sz="1800" dirty="0">
                  <a:solidFill>
                    <a:srgbClr val="000000"/>
                  </a:solidFill>
                  <a:latin typeface="Browallia New" panose="020B0604020202020204" pitchFamily="34" charset="-34"/>
                  <a:ea typeface="MS PGothic" panose="020B0600070205080204" pitchFamily="34" charset="-128"/>
                  <a:cs typeface="Browallia New" panose="020B0604020202020204" pitchFamily="34" charset="-34"/>
                </a:rPr>
                <a:t>ปี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h-TH" altLang="en-US" sz="1800" dirty="0">
                  <a:solidFill>
                    <a:srgbClr val="000000"/>
                  </a:solidFill>
                  <a:latin typeface="Browallia New" panose="020B0604020202020204" pitchFamily="34" charset="-34"/>
                  <a:ea typeface="MS PGothic" panose="020B0600070205080204" pitchFamily="34" charset="-128"/>
                  <a:cs typeface="Browallia New" panose="020B0604020202020204" pitchFamily="34" charset="-34"/>
                </a:rPr>
                <a:t>สมรสแล้ว มีลูกสาว 1 คน ค่ะ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h-TH" altLang="en-US" sz="1800" dirty="0">
                  <a:solidFill>
                    <a:srgbClr val="000000"/>
                  </a:solidFill>
                  <a:latin typeface="Browallia New" panose="020B0604020202020204" pitchFamily="34" charset="-34"/>
                  <a:ea typeface="MS PGothic" panose="020B0600070205080204" pitchFamily="34" charset="-128"/>
                  <a:cs typeface="Browallia New" panose="020B0604020202020204" pitchFamily="34" charset="-34"/>
                </a:rPr>
                <a:t>ปัจจุบันเป็นพนักงานบัญชี</a:t>
              </a:r>
            </a:p>
          </p:txBody>
        </p:sp>
        <p:sp>
          <p:nvSpPr>
            <p:cNvPr id="149518" name="Text Box 11">
              <a:extLst>
                <a:ext uri="{FF2B5EF4-FFF2-40B4-BE49-F238E27FC236}">
                  <a16:creationId xmlns:a16="http://schemas.microsoft.com/office/drawing/2014/main" id="{E1EEA3EA-A55D-4E63-A9A2-76E8443B1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118127">
              <a:off x="116135" y="1118035"/>
              <a:ext cx="896938" cy="3302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sq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  <a:buFontTx/>
                <a:buNone/>
              </a:pPr>
              <a:r>
                <a:rPr lang="th-TH" altLang="en-US" sz="2000" dirty="0">
                  <a:solidFill>
                    <a:srgbClr val="CC0000"/>
                  </a:solidFill>
                  <a:latin typeface="Browallia New" panose="020B0604020202020204" pitchFamily="34" charset="-34"/>
                  <a:ea typeface="MS PGothic" panose="020B0600070205080204" pitchFamily="34" charset="-128"/>
                  <a:cs typeface="Browallia New" panose="020B0604020202020204" pitchFamily="34" charset="-34"/>
                </a:rPr>
                <a:t>ตัวอย่าง</a:t>
              </a:r>
            </a:p>
          </p:txBody>
        </p:sp>
      </p:grpSp>
      <p:sp>
        <p:nvSpPr>
          <p:cNvPr id="16" name="Oval 10">
            <a:extLst>
              <a:ext uri="{FF2B5EF4-FFF2-40B4-BE49-F238E27FC236}">
                <a16:creationId xmlns:a16="http://schemas.microsoft.com/office/drawing/2014/main" id="{C8907EBF-BC16-443D-BDD8-80696A25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525" y="3659640"/>
            <a:ext cx="236450" cy="272597"/>
          </a:xfrm>
          <a:prstGeom prst="ellipse">
            <a:avLst/>
          </a:prstGeom>
          <a:noFill/>
          <a:ln w="444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5EBB956D-1380-4D7A-99A8-440C83F08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42" y="5453351"/>
            <a:ext cx="236450" cy="272597"/>
          </a:xfrm>
          <a:prstGeom prst="ellipse">
            <a:avLst/>
          </a:prstGeom>
          <a:noFill/>
          <a:ln w="444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Browallia New" panose="020B0604020202020204" pitchFamily="34" charset="-34"/>
              <a:ea typeface="MS PGothic" panose="020B0600070205080204" pitchFamily="34" charset="-128"/>
              <a:cs typeface="Browallia New" panose="020B0604020202020204" pitchFamily="34" charset="-3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C5A631-FA43-4518-B6E1-EE2F42A83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75" y="5797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99">
        <p:fade/>
      </p:transition>
    </mc:Choice>
    <mc:Fallback xmlns="">
      <p:transition spd="med" advTm="17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92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92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9506" grpId="0"/>
      <p:bldP spid="149512" grpId="0"/>
      <p:bldP spid="2692106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>
            <a:extLst>
              <a:ext uri="{FF2B5EF4-FFF2-40B4-BE49-F238E27FC236}">
                <a16:creationId xmlns:a16="http://schemas.microsoft.com/office/drawing/2014/main" id="{22E8DBE4-8B78-46C4-9199-B99DA41F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55725"/>
            <a:ext cx="9066213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Box 5">
            <a:extLst>
              <a:ext uri="{FF2B5EF4-FFF2-40B4-BE49-F238E27FC236}">
                <a16:creationId xmlns:a16="http://schemas.microsoft.com/office/drawing/2014/main" id="{0FA641DA-332A-434A-B4BC-85CDCFF42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6" y="431687"/>
            <a:ext cx="8120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en-US" sz="36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แนวทางในการพิจารณาเลือกนโยบายการลงทุน</a:t>
            </a:r>
            <a:endParaRPr lang="en-US" altLang="en-US" sz="3600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pic>
        <p:nvPicPr>
          <p:cNvPr id="153604" name="Picture 7">
            <a:extLst>
              <a:ext uri="{FF2B5EF4-FFF2-40B4-BE49-F238E27FC236}">
                <a16:creationId xmlns:a16="http://schemas.microsoft.com/office/drawing/2014/main" id="{BD1EC805-4C55-4BCA-83A1-D5FA0BED4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4459288"/>
            <a:ext cx="328136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EA545E-A091-43CA-ACBB-2C4730AAB1DE}"/>
              </a:ext>
            </a:extLst>
          </p:cNvPr>
          <p:cNvSpPr/>
          <p:nvPr/>
        </p:nvSpPr>
        <p:spPr>
          <a:xfrm>
            <a:off x="41275" y="2430463"/>
            <a:ext cx="9055100" cy="3476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317391-3B41-4EC0-9431-BB226578B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276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35">
        <p:fade/>
      </p:transition>
    </mc:Choice>
    <mc:Fallback xmlns="">
      <p:transition spd="med" advTm="25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คำจำกัดสิทธิ์ในการให้บริการ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600" b="0" dirty="0"/>
              <a:t>การนำเสนอข้อมูลที่ปรากฎในการให้คำแนะนำการจัดการกองทุนสำรองเลี้ยงชีพ</a:t>
            </a:r>
            <a:br>
              <a:rPr lang="th-TH" sz="2600" b="0" dirty="0"/>
            </a:br>
            <a:r>
              <a:rPr lang="th-TH" sz="2600" b="0" dirty="0"/>
              <a:t>เป็นข้อมูลที่ถูกต้องและเชื่อถือได้ ณ วันที่แสดงข้อมูล อย่างไรก็ตาม บริษัทจัดการฯ ขอสงวนสิทธิในการเปลี่ยนแปลงข้อมูลทั้งหมดได้ โดยไม่จำเป็นต้องแจ้งให้ทราบล่วงหน้า</a:t>
            </a:r>
          </a:p>
          <a:p>
            <a:r>
              <a:rPr lang="th-TH" sz="2600" b="0" dirty="0"/>
              <a:t>การลงทุนมีความเสี่ยง ผู้ลงทุนควรศึกษาข้อมูลการลงทุนก่อนตัดสินใจลงทุน</a:t>
            </a:r>
          </a:p>
          <a:p>
            <a:r>
              <a:rPr lang="th-TH" sz="2600" b="0" dirty="0"/>
              <a:t>ผลการดำเนินงานของกองทุนสำรองเลี้ยงชีพ ได้จัดทำขึ้นตามมาตรฐานการวัดผล</a:t>
            </a:r>
            <a:br>
              <a:rPr lang="th-TH" sz="2600" b="0" dirty="0"/>
            </a:br>
            <a:r>
              <a:rPr lang="th-TH" sz="2600" b="0" dirty="0"/>
              <a:t>การดำเนินงานกองทุนสำรองเลี้ยงชีพของสมาคมบริษัทจัดการลงทุน </a:t>
            </a:r>
            <a:r>
              <a:rPr lang="en-US" sz="2600" b="0" dirty="0"/>
              <a:t/>
            </a:r>
            <a:br>
              <a:rPr lang="en-US" sz="2600" b="0" dirty="0"/>
            </a:br>
            <a:r>
              <a:rPr lang="th-TH" sz="2600" b="0" dirty="0"/>
              <a:t>โดยผลการดำเนินงานในอดีต ไม่ได้เป็นสิ่งยืนยันผลการดำเนินงานในอนาคต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98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dirty="0"/>
              <a:t>กองทุนสำรองเลี้ยงชีพ</a:t>
            </a:r>
            <a:br>
              <a:rPr lang="th-TH" sz="4400" dirty="0"/>
            </a:br>
            <a:r>
              <a:rPr lang="th-TH" sz="4000" dirty="0"/>
              <a:t>(สำหรับพนักงานเข้าใหม่</a:t>
            </a:r>
            <a:r>
              <a:rPr lang="en-US" sz="4000" dirty="0"/>
              <a:t> </a:t>
            </a:r>
            <a:r>
              <a:rPr lang="th-TH" sz="4000" dirty="0"/>
              <a:t>และพนักงานปัจจุบัน)</a:t>
            </a:r>
            <a:endParaRPr lang="en-US" sz="40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114800" y="1874221"/>
            <a:ext cx="4530714" cy="1500187"/>
          </a:xfrm>
        </p:spPr>
        <p:txBody>
          <a:bodyPr/>
          <a:lstStyle/>
          <a:p>
            <a:pPr algn="r"/>
            <a:r>
              <a:rPr lang="en-US" sz="8800" dirty="0">
                <a:solidFill>
                  <a:srgbClr val="1F497D"/>
                </a:solidFill>
              </a:rPr>
              <a:t>Part</a:t>
            </a:r>
            <a:r>
              <a:rPr lang="en-US" sz="13800" dirty="0"/>
              <a:t> </a:t>
            </a:r>
            <a:r>
              <a:rPr lang="en-US" sz="16600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00">
        <p:fade/>
      </p:transition>
    </mc:Choice>
    <mc:Fallback xmlns="">
      <p:transition spd="med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394D79FC-9871-48F9-AA07-701E9CDCC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1287462"/>
            <a:ext cx="6107112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>
            <a:extLst>
              <a:ext uri="{FF2B5EF4-FFF2-40B4-BE49-F238E27FC236}">
                <a16:creationId xmlns:a16="http://schemas.microsoft.com/office/drawing/2014/main" id="{F3859F81-965B-427A-936C-A8CFB3B69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69" y="398889"/>
            <a:ext cx="8120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en-US" sz="4800" b="1" dirty="0">
                <a:solidFill>
                  <a:srgbClr val="F7902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จุดเริ่มต้น</a:t>
            </a:r>
            <a:r>
              <a:rPr lang="en-US" altLang="en-US" sz="4800" b="1" dirty="0">
                <a:solidFill>
                  <a:srgbClr val="F79020"/>
                </a:solidFill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 </a:t>
            </a:r>
            <a:r>
              <a:rPr lang="th-TH" altLang="en-US" sz="40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ของกองทุนสำรองเลี้ยงชีพ</a:t>
            </a:r>
            <a:endParaRPr lang="en-US" altLang="en-US" sz="4000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8436" name="TextBox 5">
            <a:extLst>
              <a:ext uri="{FF2B5EF4-FFF2-40B4-BE49-F238E27FC236}">
                <a16:creationId xmlns:a16="http://schemas.microsoft.com/office/drawing/2014/main" id="{C76CAF45-313C-420C-AD72-6F767537D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813" y="2526085"/>
            <a:ext cx="1566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นายจ้าง</a:t>
            </a:r>
            <a:endParaRPr lang="en-US" altLang="en-US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8437" name="TextBox 5">
            <a:extLst>
              <a:ext uri="{FF2B5EF4-FFF2-40B4-BE49-F238E27FC236}">
                <a16:creationId xmlns:a16="http://schemas.microsoft.com/office/drawing/2014/main" id="{7573FD14-A90B-4D3E-BDE1-8E240B54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758" y="2497137"/>
            <a:ext cx="1566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ลูกจ้าง</a:t>
            </a:r>
            <a:endParaRPr lang="en-US" altLang="en-US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3BA45293-F95B-4480-8FDB-3BA364A8A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181" y="2743200"/>
            <a:ext cx="338296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3200" b="0">
                <a:latin typeface="JasmineUPC" panose="02020603050405020304" pitchFamily="18" charset="-34"/>
                <a:ea typeface="Batang" pitchFamily="18" charset="-127"/>
                <a:cs typeface="Jasmine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th-TH" altLang="en-US" sz="2800" b="1" dirty="0">
                <a:solidFill>
                  <a:srgbClr val="F7902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ร่วมจัดตั้งด้วยความสมัครใจ</a:t>
            </a:r>
            <a:endParaRPr lang="en-US" altLang="en-US" sz="2800" b="1" dirty="0">
              <a:solidFill>
                <a:srgbClr val="F7902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439" name="TextBox 5">
            <a:extLst>
              <a:ext uri="{FF2B5EF4-FFF2-40B4-BE49-F238E27FC236}">
                <a16:creationId xmlns:a16="http://schemas.microsoft.com/office/drawing/2014/main" id="{E61273A7-E867-4BCF-8DF6-26C26C587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814" y="4641488"/>
            <a:ext cx="1566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เงินสมทบ</a:t>
            </a:r>
            <a:endParaRPr lang="en-US" altLang="en-US" sz="2800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3C2E5854-6AEF-409D-8BC5-195EC0220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5583237"/>
            <a:ext cx="295275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3200" b="0">
                <a:latin typeface="JasmineUPC" panose="02020603050405020304" pitchFamily="18" charset="-34"/>
                <a:ea typeface="Batang" pitchFamily="18" charset="-127"/>
                <a:cs typeface="JasmineUPC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th-TH" altLang="en-US" sz="2800" b="1" dirty="0">
                <a:solidFill>
                  <a:srgbClr val="F7902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กองทุนสำรองเลี้ยงชีพ</a:t>
            </a:r>
            <a:endParaRPr lang="en-US" altLang="en-US" sz="2800" b="1" dirty="0">
              <a:solidFill>
                <a:srgbClr val="F7902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66EC2D-8536-460E-96ED-95D8D99D47AB}"/>
              </a:ext>
            </a:extLst>
          </p:cNvPr>
          <p:cNvSpPr/>
          <p:nvPr/>
        </p:nvSpPr>
        <p:spPr>
          <a:xfrm>
            <a:off x="228600" y="1414462"/>
            <a:ext cx="2514600" cy="1374775"/>
          </a:xfrm>
          <a:prstGeom prst="roundRect">
            <a:avLst>
              <a:gd name="adj" fmla="val 11585"/>
            </a:avLst>
          </a:prstGeom>
          <a:solidFill>
            <a:srgbClr val="1AB39F"/>
          </a:solidFill>
          <a:ln w="22225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th-TH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ส่งเสริมการออมแบบผูกพันระยะยาว (</a:t>
            </a:r>
            <a:r>
              <a:rPr lang="en-US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Contractual Saving)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5C5722E-D4F7-4739-A3BE-E02FA4979424}"/>
              </a:ext>
            </a:extLst>
          </p:cNvPr>
          <p:cNvSpPr/>
          <p:nvPr/>
        </p:nvSpPr>
        <p:spPr>
          <a:xfrm>
            <a:off x="231775" y="3003550"/>
            <a:ext cx="2514600" cy="1762125"/>
          </a:xfrm>
          <a:prstGeom prst="roundRect">
            <a:avLst>
              <a:gd name="adj" fmla="val 9123"/>
            </a:avLst>
          </a:prstGeom>
          <a:solidFill>
            <a:srgbClr val="F79020"/>
          </a:solidFill>
          <a:ln w="22225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th-TH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ลูกจ้างมีเงินเพื่อใช้จ่ายเมื่อเกษียณ </a:t>
            </a:r>
            <a:r>
              <a:rPr lang="en-US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ทุพพลภาพ </a:t>
            </a:r>
            <a:r>
              <a:rPr lang="en-US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8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ออกจากงาน</a:t>
            </a:r>
            <a:endParaRPr lang="en-US" sz="2800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CC366E-BB17-4AE6-AC3F-D6528A5573CB}"/>
              </a:ext>
            </a:extLst>
          </p:cNvPr>
          <p:cNvSpPr/>
          <p:nvPr/>
        </p:nvSpPr>
        <p:spPr>
          <a:xfrm>
            <a:off x="6383338" y="6351587"/>
            <a:ext cx="2189162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th-TH" sz="2200" dirty="0">
                <a:solidFill>
                  <a:schemeClr val="bg1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www.set.or.th/pvd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3F40D-58E2-43F9-8521-9B0830CD781A}"/>
              </a:ext>
            </a:extLst>
          </p:cNvPr>
          <p:cNvSpPr/>
          <p:nvPr/>
        </p:nvSpPr>
        <p:spPr bwMode="auto">
          <a:xfrm>
            <a:off x="7451725" y="5060949"/>
            <a:ext cx="149860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448" name="TextBox 5">
            <a:extLst>
              <a:ext uri="{FF2B5EF4-FFF2-40B4-BE49-F238E27FC236}">
                <a16:creationId xmlns:a16="http://schemas.microsoft.com/office/drawing/2014/main" id="{4E206F5B-0BEA-4CAD-9D23-8E0A47C4B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780" y="4972831"/>
            <a:ext cx="1566863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2-15%</a:t>
            </a:r>
            <a:br>
              <a:rPr lang="en-US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</a:br>
            <a:r>
              <a:rPr lang="th-TH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ของค่าจ้าง</a:t>
            </a:r>
            <a:endParaRPr lang="en-US" altLang="en-US" sz="2800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18449" name="TextBox 5">
            <a:extLst>
              <a:ext uri="{FF2B5EF4-FFF2-40B4-BE49-F238E27FC236}">
                <a16:creationId xmlns:a16="http://schemas.microsoft.com/office/drawing/2014/main" id="{F3261803-707E-4916-8F73-0044BDAC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758" y="4559491"/>
            <a:ext cx="1566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เงินสะสม</a:t>
            </a:r>
            <a:endParaRPr lang="en-US" altLang="en-US" sz="2800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461CF-1D29-42F3-92DB-8C4B58A82005}"/>
              </a:ext>
            </a:extLst>
          </p:cNvPr>
          <p:cNvSpPr/>
          <p:nvPr/>
        </p:nvSpPr>
        <p:spPr>
          <a:xfrm>
            <a:off x="3530600" y="5146675"/>
            <a:ext cx="346075" cy="45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446" name="TextBox 5">
            <a:extLst>
              <a:ext uri="{FF2B5EF4-FFF2-40B4-BE49-F238E27FC236}">
                <a16:creationId xmlns:a16="http://schemas.microsoft.com/office/drawing/2014/main" id="{58414AA4-6786-43CC-987C-F72409525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946" y="5041451"/>
            <a:ext cx="1498600" cy="6524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2-15%</a:t>
            </a:r>
            <a:br>
              <a:rPr lang="en-US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</a:br>
            <a:r>
              <a:rPr lang="th-TH" altLang="en-US" sz="2800" b="1" dirty="0">
                <a:latin typeface="Browallia New" panose="020B0604020202020204" pitchFamily="34" charset="-34"/>
                <a:ea typeface="Batang" panose="02030600000101010101" pitchFamily="18" charset="-127"/>
                <a:cs typeface="Browallia New" panose="020B0604020202020204" pitchFamily="34" charset="-34"/>
              </a:rPr>
              <a:t>ของค่าจ้าง</a:t>
            </a:r>
            <a:endParaRPr lang="en-US" altLang="en-US" sz="2800" b="1" dirty="0">
              <a:latin typeface="Browallia New" panose="020B0604020202020204" pitchFamily="34" charset="-34"/>
              <a:ea typeface="Batang" panose="02030600000101010101" pitchFamily="18" charset="-127"/>
              <a:cs typeface="Browallia New" panose="020B0604020202020204" pitchFamily="34" charset="-34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68ADB8-F59F-49DC-9562-07DCB4114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" y="57950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573">
        <p:fade/>
      </p:transition>
    </mc:Choice>
    <mc:Fallback xmlns="">
      <p:transition spd="med" advTm="4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3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818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436" grpId="0"/>
      <p:bldP spid="18437" grpId="0"/>
      <p:bldP spid="27" grpId="0"/>
      <p:bldP spid="18439" grpId="0"/>
      <p:bldP spid="33" grpId="0"/>
      <p:bldP spid="3" grpId="0" animBg="1"/>
      <p:bldP spid="21" grpId="0" animBg="1"/>
      <p:bldP spid="18448" grpId="0"/>
      <p:bldP spid="18449" grpId="0"/>
      <p:bldP spid="184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ประโยชน์ของกองทุนสำรองเลี้ยงชีพ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6305251"/>
            <a:ext cx="3205779" cy="4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2876" y="1213796"/>
            <a:ext cx="8130225" cy="3034744"/>
            <a:chOff x="357556" y="1255759"/>
            <a:chExt cx="8130225" cy="3034744"/>
          </a:xfrm>
        </p:grpSpPr>
        <p:sp>
          <p:nvSpPr>
            <p:cNvPr id="13" name="Snip Diagonal Corner Rectangle 12"/>
            <p:cNvSpPr/>
            <p:nvPr/>
          </p:nvSpPr>
          <p:spPr>
            <a:xfrm>
              <a:off x="424227" y="1255759"/>
              <a:ext cx="2962289" cy="686972"/>
            </a:xfrm>
            <a:prstGeom prst="snip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5455" y="1764259"/>
              <a:ext cx="7842326" cy="2526244"/>
            </a:xfrm>
            <a:prstGeom prst="rect">
              <a:avLst/>
            </a:prstGeom>
            <a:solidFill>
              <a:srgbClr val="F9E79F"/>
            </a:solidFill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th-TH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เป็นหลักประกันแก่ตนเองและครอบครัว เมื่อออกจากงานหรือเกษียณอายุ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เป็นหนึ่งในช่องทางการออมระยะยาว เพื่อรองรับการเกษียณอายุ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กองทุนสำรองเลี้ยงชีพ เป็น นิติบุคคล แยกต่างหากจาก นิติบุคคลของนายจ้าง และ นิติบุคคลของผู้จัดการกองทุน ทำให้มีความมั่นคง ปลอดภัย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เงินออมอยู่ภายใต้การบริหารของมืออาชีพ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ได้รับสิทธิประโยชน์ทางภาษี ทั้งเงินสะสมที่นำส่งเข้ากองทุน ผลประโยชน์ที่เกิดจากการลงทุน และเงินที่ได้รับเมื่อสิ้นสุดสมาชิกภาพ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th-TH" sz="2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2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776296" y="1488918"/>
              <a:ext cx="193638" cy="2043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57556" y="1318575"/>
              <a:ext cx="2962289" cy="686972"/>
              <a:chOff x="249981" y="3158146"/>
              <a:chExt cx="2962289" cy="686972"/>
            </a:xfrm>
          </p:grpSpPr>
          <p:sp>
            <p:nvSpPr>
              <p:cNvPr id="17" name="Snip Diagonal Corner Rectangle 16"/>
              <p:cNvSpPr/>
              <p:nvPr/>
            </p:nvSpPr>
            <p:spPr>
              <a:xfrm>
                <a:off x="249981" y="3158146"/>
                <a:ext cx="2962289" cy="686972"/>
              </a:xfrm>
              <a:prstGeom prst="snip2DiagRect">
                <a:avLst/>
              </a:prstGeom>
              <a:solidFill>
                <a:srgbClr val="DD511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55757" y="3209244"/>
                <a:ext cx="10118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ลูกจ้าง</a:t>
                </a:r>
                <a:endParaRPr lang="en-US" sz="3200" b="1" dirty="0">
                  <a:solidFill>
                    <a:schemeClr val="bg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80775" y="4062671"/>
            <a:ext cx="8085489" cy="2414329"/>
            <a:chOff x="645455" y="1318575"/>
            <a:chExt cx="8085489" cy="2414329"/>
          </a:xfrm>
        </p:grpSpPr>
        <p:sp>
          <p:nvSpPr>
            <p:cNvPr id="7" name="Rectangle 6"/>
            <p:cNvSpPr/>
            <p:nvPr/>
          </p:nvSpPr>
          <p:spPr>
            <a:xfrm>
              <a:off x="645455" y="1764259"/>
              <a:ext cx="7842326" cy="1968645"/>
            </a:xfrm>
            <a:prstGeom prst="rect">
              <a:avLst/>
            </a:prstGeom>
            <a:solidFill>
              <a:srgbClr val="BCD6EE"/>
            </a:solidFill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th-TH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เป็นแรงจูงใจในการทำงานของลูกจ้างให้อยู่กับองค์กรนานขึ้น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สร้างภาพลักษณ์ที่ดีให้แก่นายจ้างว่ามีสวัสดิการที่มั่นคง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เงินสมทบ จะถือเป็นรายจ่ายในการคำนวณภาษีของบริษัทตามจำนวนที่จ่ายจริง </a:t>
              </a:r>
              <a:b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</a:b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แต่ไม่เกิน 15</a:t>
              </a:r>
              <a:r>
                <a:rPr lang="en-US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% </a:t>
              </a: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ของค่าจ้าง ของพนักงานแต่ละราย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เป็นหนึ่งในข้อกำหนด ของการพิจารณารับเป็นบริษัทจดทะเบียนในตลาดหลักทรัพย์แห่งประเทศไทย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2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776296" y="1488918"/>
              <a:ext cx="193638" cy="2043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768655" y="1318575"/>
              <a:ext cx="2962289" cy="686972"/>
              <a:chOff x="5661080" y="3158146"/>
              <a:chExt cx="2962289" cy="686972"/>
            </a:xfrm>
          </p:grpSpPr>
          <p:sp>
            <p:nvSpPr>
              <p:cNvPr id="10" name="Snip Diagonal Corner Rectangle 9"/>
              <p:cNvSpPr/>
              <p:nvPr/>
            </p:nvSpPr>
            <p:spPr>
              <a:xfrm>
                <a:off x="5661080" y="3158146"/>
                <a:ext cx="2962289" cy="686972"/>
              </a:xfrm>
              <a:prstGeom prst="snip2Diag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631401" y="3209244"/>
                <a:ext cx="11785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BrowalliaUPC" panose="020B0604020202020204" pitchFamily="34" charset="-34"/>
                    <a:cs typeface="BrowalliaUPC" panose="020B0604020202020204" pitchFamily="34" charset="-34"/>
                  </a:rPr>
                  <a:t>นายจ้าง</a:t>
                </a:r>
                <a:endParaRPr lang="en-US" sz="3200" b="1" dirty="0">
                  <a:solidFill>
                    <a:schemeClr val="bg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endParaRPr>
              </a:p>
            </p:txBody>
          </p:sp>
        </p:grpSp>
      </p:grp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27DFA0-CBA4-4EDE-9DD4-D89910B7F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8224" y="889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953">
        <p:fade/>
      </p:transition>
    </mc:Choice>
    <mc:Fallback xmlns="">
      <p:transition spd="med" advTm="81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องค์ประกอบเงินกองทุนสำรองเลี้ยงชีพ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478716" y="1430750"/>
            <a:ext cx="3813580" cy="1728315"/>
            <a:chOff x="457200" y="903636"/>
            <a:chExt cx="3813580" cy="1728315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457200" y="1545431"/>
              <a:ext cx="1864772" cy="107943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8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เงินสะสม</a:t>
              </a:r>
              <a:r>
                <a:rPr lang="en-US" sz="28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*</a:t>
              </a:r>
              <a:endParaRPr lang="th-TH" sz="28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algn="ctr" eaLnBrk="1" hangingPunct="1">
                <a:defRPr/>
              </a:pPr>
              <a:r>
                <a:rPr lang="th-TH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2</a:t>
              </a:r>
              <a:r>
                <a:rPr lang="en-US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%</a:t>
              </a:r>
              <a:r>
                <a:rPr lang="th-TH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 – 15</a:t>
              </a:r>
              <a:r>
                <a:rPr lang="en-US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% </a:t>
              </a:r>
              <a:r>
                <a:rPr lang="th-TH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ของเงินเดือน</a:t>
              </a:r>
              <a:endParaRPr lang="en-US" sz="1600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6" name="Round Diagonal Corner Rectangle 5"/>
            <p:cNvSpPr/>
            <p:nvPr/>
          </p:nvSpPr>
          <p:spPr>
            <a:xfrm>
              <a:off x="2406008" y="1552513"/>
              <a:ext cx="1864772" cy="1079438"/>
            </a:xfrm>
            <a:prstGeom prst="round2DiagRect">
              <a:avLst/>
            </a:prstGeom>
            <a:noFill/>
            <a:ln>
              <a:solidFill>
                <a:srgbClr val="1F49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ผลประโยชน์ของ</a:t>
              </a:r>
              <a:r>
                <a:rPr lang="th-TH" sz="2800" b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เงินสะสม</a:t>
              </a:r>
              <a:endParaRPr lang="en-US" sz="2000" b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7200" y="903636"/>
              <a:ext cx="3813580" cy="5916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พนักงาน</a:t>
              </a:r>
              <a:endParaRPr lang="en-US" sz="40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58868" y="4165854"/>
            <a:ext cx="3849448" cy="1737454"/>
            <a:chOff x="4837352" y="861003"/>
            <a:chExt cx="3849448" cy="1737454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4837352" y="1504850"/>
              <a:ext cx="1864772" cy="1079438"/>
            </a:xfrm>
            <a:prstGeom prst="round2DiagRect">
              <a:avLst/>
            </a:prstGeom>
            <a:solidFill>
              <a:srgbClr val="DD51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8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เงินสมทบ</a:t>
              </a:r>
              <a:r>
                <a:rPr lang="en-US" sz="28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*</a:t>
              </a:r>
              <a:endParaRPr lang="th-TH" sz="28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algn="ctr" eaLnBrk="1" hangingPunct="1">
                <a:defRPr/>
              </a:pPr>
              <a:r>
                <a:rPr lang="th-TH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2</a:t>
              </a:r>
              <a:r>
                <a:rPr lang="en-US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% - 15% </a:t>
              </a:r>
              <a:r>
                <a:rPr lang="th-TH" sz="16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ของเงินเดือน</a:t>
              </a:r>
              <a:endParaRPr lang="en-US" sz="1600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6786160" y="1519021"/>
              <a:ext cx="1864772" cy="1079436"/>
            </a:xfrm>
            <a:prstGeom prst="round2DiagRect">
              <a:avLst/>
            </a:prstGeom>
            <a:noFill/>
            <a:ln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ผลประโยชน์ของ</a:t>
              </a:r>
              <a:br>
                <a:rPr lang="th-TH" sz="2400" b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</a:br>
              <a:r>
                <a:rPr lang="th-TH" sz="2800" b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เงินสมทบ</a:t>
              </a:r>
              <a:endParaRPr lang="en-US" sz="2800" b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73220" y="861003"/>
              <a:ext cx="3813580" cy="591671"/>
            </a:xfrm>
            <a:prstGeom prst="rect">
              <a:avLst/>
            </a:prstGeom>
            <a:solidFill>
              <a:srgbClr val="DD51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นายจ้าง</a:t>
              </a:r>
              <a:endParaRPr lang="en-US" sz="40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075" y="3164696"/>
            <a:ext cx="241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BrowalliaUPC" panose="020B0604020202020204" pitchFamily="34" charset="-34"/>
                <a:cs typeface="BrowalliaUPC" panose="020B0604020202020204" pitchFamily="34" charset="-34"/>
              </a:rPr>
              <a:t>ได้รับการยกเว้นภาษีสูงสุด ไม่เกิน 15</a:t>
            </a:r>
            <a:r>
              <a:rPr lang="en-US" sz="2200" dirty="0">
                <a:latin typeface="BrowalliaUPC" panose="020B0604020202020204" pitchFamily="34" charset="-34"/>
                <a:cs typeface="BrowalliaUPC" panose="020B0604020202020204" pitchFamily="34" charset="-34"/>
              </a:rPr>
              <a:t>% </a:t>
            </a:r>
            <a:r>
              <a:rPr lang="th-TH" sz="2200" dirty="0">
                <a:latin typeface="BrowalliaUPC" panose="020B0604020202020204" pitchFamily="34" charset="-34"/>
                <a:cs typeface="BrowalliaUPC" panose="020B0604020202020204" pitchFamily="34" charset="-34"/>
              </a:rPr>
              <a:t>ของค่าจ้าง สูงสุดไม่เกิน 500,000 บาท</a:t>
            </a:r>
            <a:endParaRPr lang="en-US" sz="2200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7090" y="1432432"/>
            <a:ext cx="3298467" cy="1292662"/>
          </a:xfrm>
          <a:prstGeom prst="rect">
            <a:avLst/>
          </a:prstGeom>
          <a:solidFill>
            <a:srgbClr val="EDF6F9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BrowalliaUPC" panose="020B0604020202020204" pitchFamily="34" charset="-34"/>
                <a:cs typeface="BrowalliaUPC" panose="020B0604020202020204" pitchFamily="34" charset="-34"/>
              </a:rPr>
              <a:t>เมื่อออกจากงาน หรือ </a:t>
            </a:r>
          </a:p>
          <a:p>
            <a:r>
              <a:rPr lang="th-TH" sz="2000" dirty="0">
                <a:latin typeface="BrowalliaUPC" panose="020B0604020202020204" pitchFamily="34" charset="-34"/>
                <a:cs typeface="BrowalliaUPC" panose="020B0604020202020204" pitchFamily="34" charset="-34"/>
              </a:rPr>
              <a:t>ลาออกจากการเป็นสมาชิกกองทุน</a:t>
            </a:r>
          </a:p>
          <a:p>
            <a:pPr algn="ctr">
              <a:spcBef>
                <a:spcPts val="1200"/>
              </a:spcBef>
            </a:pPr>
            <a:r>
              <a:rPr lang="th-TH" sz="2800" b="1" dirty="0">
                <a:solidFill>
                  <a:srgbClr val="1F497D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สมาชิกได้รับทั้งหมด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6339" y="4605520"/>
            <a:ext cx="3298467" cy="1292662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th-TH" sz="2000" dirty="0">
                <a:latin typeface="BrowalliaUPC" panose="020B0604020202020204" pitchFamily="34" charset="-34"/>
                <a:cs typeface="BrowalliaUPC" panose="020B0604020202020204" pitchFamily="34" charset="-34"/>
              </a:rPr>
              <a:t>เมื่อออกจากงาน หรือ </a:t>
            </a:r>
          </a:p>
          <a:p>
            <a:r>
              <a:rPr lang="th-TH" sz="2000" dirty="0">
                <a:latin typeface="BrowalliaUPC" panose="020B0604020202020204" pitchFamily="34" charset="-34"/>
                <a:cs typeface="BrowalliaUPC" panose="020B0604020202020204" pitchFamily="34" charset="-34"/>
              </a:rPr>
              <a:t>ลาออกจากการเป็นสมาชิกกองทุน</a:t>
            </a:r>
          </a:p>
          <a:p>
            <a:pPr algn="ctr">
              <a:spcBef>
                <a:spcPts val="1200"/>
              </a:spcBef>
            </a:pPr>
            <a:r>
              <a:rPr lang="th-TH" sz="2800" b="1" dirty="0">
                <a:solidFill>
                  <a:srgbClr val="DD5119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ตามที่กำหนดไว้ในข้อบังคับ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9192" y="6040183"/>
            <a:ext cx="729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หมายเหตุ</a:t>
            </a:r>
            <a:r>
              <a:rPr lang="en-US" dirty="0">
                <a:latin typeface="BrowalliaUPC" panose="020B0604020202020204" pitchFamily="34" charset="-34"/>
                <a:cs typeface="BrowalliaUPC" panose="020B0604020202020204" pitchFamily="34" charset="-34"/>
              </a:rPr>
              <a:t>: (*) </a:t>
            </a:r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เงินสะสมและเงินสมทบ ต้องนำส่ง </a:t>
            </a:r>
            <a:r>
              <a:rPr lang="th-TH" u="sng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ภายใน 3 วันทำการของบริษัทนายจ้าง</a:t>
            </a:r>
            <a:r>
              <a:rPr lang="th-TH" dirty="0">
                <a:latin typeface="BrowalliaUPC" panose="020B0604020202020204" pitchFamily="34" charset="-34"/>
                <a:cs typeface="BrowalliaUPC" panose="020B0604020202020204" pitchFamily="34" charset="-34"/>
              </a:rPr>
              <a:t> นับจากวันที่จ่ายค่าจ้าง</a:t>
            </a:r>
            <a:endParaRPr lang="en-US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5</a:t>
            </a:fld>
            <a:endParaRPr lang="en-US"/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EA4C9F-EBF3-41F9-8A7E-B52ED2320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392">
        <p:fade/>
      </p:transition>
    </mc:Choice>
    <mc:Fallback xmlns="">
      <p:transition spd="med" advTm="4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5996913-752D-4A42-9C8A-FC53A3404B80}"/>
              </a:ext>
            </a:extLst>
          </p:cNvPr>
          <p:cNvSpPr txBox="1"/>
          <p:nvPr/>
        </p:nvSpPr>
        <p:spPr>
          <a:xfrm>
            <a:off x="-1198945" y="3424535"/>
            <a:ext cx="6779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ออมระยะเวลา </a:t>
            </a:r>
            <a:r>
              <a:rPr lang="en-US" sz="240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35 </a:t>
            </a:r>
            <a:r>
              <a:rPr lang="th-TH" sz="240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ปี</a:t>
            </a:r>
            <a:endParaRPr lang="en-US" sz="2400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8D1DA-D158-4147-A078-82CBFF5B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866" y="6188928"/>
            <a:ext cx="2133600" cy="365125"/>
          </a:xfrm>
        </p:spPr>
        <p:txBody>
          <a:bodyPr/>
          <a:lstStyle/>
          <a:p>
            <a:fld id="{CCB306E4-F586-4265-A909-E662B29CE77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79F9D6-C70A-4AF5-9649-712F9C8905AD}"/>
              </a:ext>
            </a:extLst>
          </p:cNvPr>
          <p:cNvSpPr/>
          <p:nvPr/>
        </p:nvSpPr>
        <p:spPr>
          <a:xfrm>
            <a:off x="-76200" y="2289552"/>
            <a:ext cx="4155201" cy="1119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93738" indent="-693738" algn="ctr">
              <a:defRPr/>
            </a:pPr>
            <a:r>
              <a:rPr lang="en-US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  </a:t>
            </a:r>
            <a:r>
              <a:rPr lang="th-TH" sz="24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เงินเดือน </a:t>
            </a:r>
            <a:r>
              <a:rPr lang="en-US" sz="24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30,000 </a:t>
            </a:r>
            <a:r>
              <a:rPr lang="th-TH" sz="24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บาท</a:t>
            </a:r>
            <a:r>
              <a:rPr lang="en-US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*</a:t>
            </a:r>
            <a:r>
              <a:rPr lang="th-TH" sz="20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ลูกจ้างออมเอง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5%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(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1,500 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บาท)</a:t>
            </a:r>
          </a:p>
          <a:p>
            <a:pPr marL="693738" indent="-693738" algn="ctr">
              <a:defRPr/>
            </a:pPr>
            <a:r>
              <a:rPr lang="en-US" sz="24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4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·</a:t>
            </a:r>
            <a:endParaRPr lang="en-US" sz="2400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D5A934F-59CC-4C73-BE14-1F3AA87DF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6" y="2469084"/>
            <a:ext cx="519659" cy="95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ABD477F-6A9D-4E49-A671-9EABF13AA35F}"/>
              </a:ext>
            </a:extLst>
          </p:cNvPr>
          <p:cNvSpPr/>
          <p:nvPr/>
        </p:nvSpPr>
        <p:spPr bwMode="auto">
          <a:xfrm>
            <a:off x="221228" y="3404105"/>
            <a:ext cx="690563" cy="688975"/>
          </a:xfrm>
          <a:prstGeom prst="ellipse">
            <a:avLst/>
          </a:prstGeom>
          <a:solidFill>
            <a:srgbClr val="FFC000"/>
          </a:solidFill>
          <a:ln w="127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chemeClr val="tx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4D6635-26BD-4DE7-B1BF-2DA3FCC48A42}"/>
              </a:ext>
            </a:extLst>
          </p:cNvPr>
          <p:cNvGrpSpPr/>
          <p:nvPr/>
        </p:nvGrpSpPr>
        <p:grpSpPr>
          <a:xfrm>
            <a:off x="3611863" y="2511587"/>
            <a:ext cx="688975" cy="1596766"/>
            <a:chOff x="3611863" y="2511587"/>
            <a:chExt cx="688975" cy="1596766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407E0F68-F8BC-439A-B866-2F494B0C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224" y="2511587"/>
              <a:ext cx="519659" cy="918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9AAA5F8-BE71-470B-8A15-DBBE6641FC59}"/>
                </a:ext>
              </a:extLst>
            </p:cNvPr>
            <p:cNvSpPr/>
            <p:nvPr/>
          </p:nvSpPr>
          <p:spPr bwMode="auto">
            <a:xfrm>
              <a:off x="3611863" y="3417791"/>
              <a:ext cx="688975" cy="6905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b="1" dirty="0">
                  <a:solidFill>
                    <a:schemeClr val="bg1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60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EFF10A-DA1C-4972-B1BA-E16BC16D5E62}"/>
              </a:ext>
            </a:extLst>
          </p:cNvPr>
          <p:cNvCxnSpPr>
            <a:cxnSpLocks/>
          </p:cNvCxnSpPr>
          <p:nvPr/>
        </p:nvCxnSpPr>
        <p:spPr>
          <a:xfrm>
            <a:off x="942020" y="3776273"/>
            <a:ext cx="2620906" cy="0"/>
          </a:xfrm>
          <a:prstGeom prst="line">
            <a:avLst/>
          </a:prstGeom>
          <a:ln w="50800">
            <a:gradFill flip="none" rotWithShape="1">
              <a:gsLst>
                <a:gs pos="0">
                  <a:srgbClr val="FF0000"/>
                </a:gs>
                <a:gs pos="50000">
                  <a:srgbClr val="FFC000"/>
                </a:gs>
                <a:gs pos="100000">
                  <a:srgbClr val="FFFF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FAE2F0A-6600-4261-A575-A76D38CAB6AD}"/>
              </a:ext>
            </a:extLst>
          </p:cNvPr>
          <p:cNvGrpSpPr/>
          <p:nvPr/>
        </p:nvGrpSpPr>
        <p:grpSpPr>
          <a:xfrm>
            <a:off x="49515" y="4030524"/>
            <a:ext cx="4434410" cy="1933547"/>
            <a:chOff x="49515" y="4030524"/>
            <a:chExt cx="4434410" cy="19335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57C0AE-1B79-488B-852A-28377CE2459B}"/>
                </a:ext>
              </a:extLst>
            </p:cNvPr>
            <p:cNvSpPr/>
            <p:nvPr/>
          </p:nvSpPr>
          <p:spPr>
            <a:xfrm>
              <a:off x="76201" y="4030524"/>
              <a:ext cx="4407724" cy="835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000" b="1" u="sng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ตัวอย่าง</a:t>
              </a: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 การคำนวณเงินสะสม/เงินสมทบ </a:t>
              </a:r>
              <a:endParaRPr lang="en-US" sz="20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และผลประโยชน์เงินสะสม/เงินสมทบ  </a:t>
              </a:r>
              <a:endParaRPr lang="en-US" sz="20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ณ อายุ </a:t>
              </a:r>
              <a:r>
                <a:rPr lang="en-US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25 </a:t>
              </a: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ปี เกษียณเมื่ออายุ </a:t>
              </a:r>
              <a:r>
                <a:rPr lang="en-US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60 </a:t>
              </a: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ปี</a:t>
              </a:r>
              <a:endParaRPr lang="en-US" sz="2000" b="1" u="sng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BEBC66-F00A-4997-BBB7-ADB85BDC7288}"/>
                </a:ext>
              </a:extLst>
            </p:cNvPr>
            <p:cNvSpPr/>
            <p:nvPr/>
          </p:nvSpPr>
          <p:spPr>
            <a:xfrm>
              <a:off x="271765" y="5320312"/>
              <a:ext cx="839626" cy="64375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matte">
              <a:bevelT prst="convex"/>
              <a:bevelB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ออม</a:t>
              </a:r>
              <a:endParaRPr lang="en-US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804BA2-9774-4B65-81CD-DFA5E45827E3}"/>
                </a:ext>
              </a:extLst>
            </p:cNvPr>
            <p:cNvSpPr/>
            <p:nvPr/>
          </p:nvSpPr>
          <p:spPr>
            <a:xfrm>
              <a:off x="2190866" y="5320309"/>
              <a:ext cx="1146889" cy="64375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matte">
              <a:bevelT prst="convex"/>
              <a:bevelB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ผลตอบแทน</a:t>
              </a:r>
              <a:endParaRPr lang="en-US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611ECF-5B6D-4D52-8DB1-5D6140435703}"/>
                </a:ext>
              </a:extLst>
            </p:cNvPr>
            <p:cNvSpPr/>
            <p:nvPr/>
          </p:nvSpPr>
          <p:spPr>
            <a:xfrm>
              <a:off x="1200266" y="5320309"/>
              <a:ext cx="935992" cy="64375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contourW="12700" prstMaterial="matte">
              <a:bevelT prst="convex"/>
              <a:bevelB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ระยะเวลา</a:t>
              </a:r>
              <a:endParaRPr lang="en-US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865D00-AAC8-42C3-AEFE-0F0FCDD8BE93}"/>
                </a:ext>
              </a:extLst>
            </p:cNvPr>
            <p:cNvSpPr/>
            <p:nvPr/>
          </p:nvSpPr>
          <p:spPr>
            <a:xfrm>
              <a:off x="49515" y="4918359"/>
              <a:ext cx="1260475" cy="417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1,500 /</a:t>
              </a:r>
              <a:r>
                <a:rPr lang="th-TH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ด</a:t>
              </a:r>
              <a:r>
                <a:rPr lang="en-US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D24B4D-2206-428B-AFDB-D721E9E06B02}"/>
                </a:ext>
              </a:extLst>
            </p:cNvPr>
            <p:cNvSpPr/>
            <p:nvPr/>
          </p:nvSpPr>
          <p:spPr>
            <a:xfrm>
              <a:off x="1911466" y="4946935"/>
              <a:ext cx="1498600" cy="3127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1.5% </a:t>
              </a:r>
              <a:r>
                <a:rPr lang="th-TH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ต่อปี</a:t>
              </a:r>
              <a:r>
                <a:rPr lang="en-US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*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33CE91-A8FF-4A17-8211-2DE7EB782779}"/>
                </a:ext>
              </a:extLst>
            </p:cNvPr>
            <p:cNvSpPr/>
            <p:nvPr/>
          </p:nvSpPr>
          <p:spPr>
            <a:xfrm>
              <a:off x="920865" y="4970746"/>
              <a:ext cx="1498600" cy="3127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35 </a:t>
              </a:r>
              <a:r>
                <a:rPr lang="th-TH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ปี</a:t>
              </a:r>
              <a:endParaRPr lang="en-US" b="1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26" name="12-Point Star 27">
            <a:extLst>
              <a:ext uri="{FF2B5EF4-FFF2-40B4-BE49-F238E27FC236}">
                <a16:creationId xmlns:a16="http://schemas.microsoft.com/office/drawing/2014/main" id="{4D30FFEE-005E-4BAF-8145-4986A04B1811}"/>
              </a:ext>
            </a:extLst>
          </p:cNvPr>
          <p:cNvSpPr/>
          <p:nvPr/>
        </p:nvSpPr>
        <p:spPr>
          <a:xfrm rot="1098222">
            <a:off x="3185560" y="4901131"/>
            <a:ext cx="1286979" cy="1207370"/>
          </a:xfrm>
          <a:prstGeom prst="star12">
            <a:avLst>
              <a:gd name="adj" fmla="val 34578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460978-24BF-4DCB-9465-03CDC483DC06}"/>
              </a:ext>
            </a:extLst>
          </p:cNvPr>
          <p:cNvSpPr/>
          <p:nvPr/>
        </p:nvSpPr>
        <p:spPr bwMode="auto">
          <a:xfrm rot="609151">
            <a:off x="2829837" y="5256021"/>
            <a:ext cx="2057400" cy="496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0.82</a:t>
            </a:r>
          </a:p>
          <a:p>
            <a:pPr algn="ctr">
              <a:defRPr/>
            </a:pPr>
            <a:r>
              <a:rPr lang="th-TH" b="1" dirty="0">
                <a:solidFill>
                  <a:schemeClr val="bg1"/>
                </a:solidFill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ล้านบาท</a:t>
            </a:r>
            <a:endParaRPr lang="en-US" b="1" dirty="0">
              <a:solidFill>
                <a:schemeClr val="bg1"/>
              </a:solidFill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098BA6-F579-4732-9C73-EB39CE2CBF34}"/>
              </a:ext>
            </a:extLst>
          </p:cNvPr>
          <p:cNvSpPr txBox="1"/>
          <p:nvPr/>
        </p:nvSpPr>
        <p:spPr>
          <a:xfrm>
            <a:off x="2033098" y="6106180"/>
            <a:ext cx="6779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th-TH" sz="1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หมายเหตุ</a:t>
            </a:r>
            <a:r>
              <a:rPr lang="en-US" sz="1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sz="1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ไม่รวมถึงอัตราการขึ้นเงินเดือน</a:t>
            </a:r>
            <a:r>
              <a:rPr lang="en-US" sz="1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อัตราการเปลี่ยนแปลงของเงินสะสมและสมทบระหว่างการเป็นสมาชิก </a:t>
            </a:r>
          </a:p>
          <a:p>
            <a:pPr algn="r">
              <a:defRPr/>
            </a:pPr>
            <a:r>
              <a:rPr lang="th-TH" sz="1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และการเปลี่ยนแปลงของอัตราผลตอบแทน</a:t>
            </a:r>
            <a:endParaRPr lang="en-US" sz="1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2BA539-A90B-47B2-AEE1-B44553C9A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92" y="533400"/>
            <a:ext cx="82559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en-US" sz="4000" b="1" dirty="0">
                <a:latin typeface="BrowalliaUPC" panose="020B0604020202020204" pitchFamily="34" charset="-34"/>
                <a:ea typeface="Batang" panose="02030600000101010101" pitchFamily="18" charset="-127"/>
                <a:cs typeface="BrowalliaUPC" panose="020B0604020202020204" pitchFamily="34" charset="-34"/>
              </a:rPr>
              <a:t>ประโยชน์ของการออม ผ่าน </a:t>
            </a:r>
            <a:r>
              <a:rPr lang="en-US" altLang="en-US" sz="4000" b="1" dirty="0">
                <a:latin typeface="BrowalliaUPC" panose="020B0604020202020204" pitchFamily="34" charset="-34"/>
                <a:ea typeface="Batang" panose="02030600000101010101" pitchFamily="18" charset="-127"/>
                <a:cs typeface="BrowalliaUPC" panose="020B0604020202020204" pitchFamily="34" charset="-34"/>
              </a:rPr>
              <a:t>Provident Fund </a:t>
            </a:r>
            <a:endParaRPr lang="en-US" altLang="en-US" sz="3600" b="1" dirty="0">
              <a:latin typeface="BrowalliaUPC" panose="020B0604020202020204" pitchFamily="34" charset="-34"/>
              <a:ea typeface="Batang" panose="02030600000101010101" pitchFamily="18" charset="-127"/>
              <a:cs typeface="BrowalliaUPC" panose="020B0604020202020204" pitchFamily="34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E52462-3D9E-4369-9073-FAF7AFBA07E4}"/>
              </a:ext>
            </a:extLst>
          </p:cNvPr>
          <p:cNvSpPr/>
          <p:nvPr/>
        </p:nvSpPr>
        <p:spPr bwMode="auto">
          <a:xfrm rot="609151">
            <a:off x="7516113" y="5256375"/>
            <a:ext cx="2057400" cy="496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2.48</a:t>
            </a:r>
          </a:p>
          <a:p>
            <a:pPr algn="ctr">
              <a:defRPr/>
            </a:pPr>
            <a:r>
              <a:rPr lang="th-TH" b="1" dirty="0">
                <a:solidFill>
                  <a:schemeClr val="bg1"/>
                </a:solidFill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ล้านบาท</a:t>
            </a:r>
            <a:endParaRPr lang="en-US" b="1" dirty="0">
              <a:solidFill>
                <a:schemeClr val="bg1"/>
              </a:solidFill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E1A361-90D0-4155-8E60-271202594D7F}"/>
              </a:ext>
            </a:extLst>
          </p:cNvPr>
          <p:cNvSpPr/>
          <p:nvPr/>
        </p:nvSpPr>
        <p:spPr>
          <a:xfrm>
            <a:off x="4379199" y="2309765"/>
            <a:ext cx="4155201" cy="1119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93738" indent="-693738" algn="ctr">
              <a:defRPr/>
            </a:pPr>
            <a:r>
              <a:rPr lang="en-US" sz="28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  </a:t>
            </a:r>
            <a:r>
              <a:rPr lang="th-TH" sz="24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เงินเดือน </a:t>
            </a:r>
            <a:r>
              <a:rPr lang="en-US" sz="24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30,000 </a:t>
            </a:r>
            <a:r>
              <a:rPr lang="th-TH" sz="24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บาท</a:t>
            </a:r>
            <a:r>
              <a:rPr lang="en-US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*</a:t>
            </a:r>
            <a:r>
              <a:rPr lang="th-TH" sz="20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20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ลูกจ้างสะสม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5%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(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1,500 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บาท)</a:t>
            </a:r>
          </a:p>
          <a:p>
            <a:pPr marL="693738" indent="-693738" algn="ctr">
              <a:defRPr/>
            </a:pPr>
            <a:r>
              <a:rPr lang="en-US" sz="24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2400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· 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นายจ้างสมทบ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5%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(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1,500 </a:t>
            </a:r>
            <a:r>
              <a:rPr lang="th-TH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บาท)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6FD39E-0E99-4639-8C00-3ADBD1D6317E}"/>
              </a:ext>
            </a:extLst>
          </p:cNvPr>
          <p:cNvGrpSpPr/>
          <p:nvPr/>
        </p:nvGrpSpPr>
        <p:grpSpPr>
          <a:xfrm>
            <a:off x="3437932" y="2480986"/>
            <a:ext cx="6779622" cy="1639269"/>
            <a:chOff x="3437932" y="2480986"/>
            <a:chExt cx="6779622" cy="163926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DE427F-A12D-4AB0-B889-D2C94D02AB90}"/>
                </a:ext>
              </a:extLst>
            </p:cNvPr>
            <p:cNvSpPr txBox="1"/>
            <p:nvPr/>
          </p:nvSpPr>
          <p:spPr>
            <a:xfrm>
              <a:off x="3437932" y="3424535"/>
              <a:ext cx="6779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2400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ออมระยะเวลา </a:t>
              </a:r>
              <a:r>
                <a:rPr lang="en-US" sz="2400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35 </a:t>
              </a:r>
              <a:r>
                <a:rPr lang="th-TH" sz="2400" dirty="0">
                  <a:solidFill>
                    <a:srgbClr val="FF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ปี</a:t>
              </a:r>
              <a:endParaRPr lang="en-US" sz="240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8B3F6A-E63C-4317-B4B3-43B06CA35EA2}"/>
                </a:ext>
              </a:extLst>
            </p:cNvPr>
            <p:cNvGrpSpPr/>
            <p:nvPr/>
          </p:nvGrpSpPr>
          <p:grpSpPr>
            <a:xfrm>
              <a:off x="4733110" y="2480986"/>
              <a:ext cx="699637" cy="1623996"/>
              <a:chOff x="4733110" y="2480986"/>
              <a:chExt cx="699637" cy="1623996"/>
            </a:xfrm>
          </p:grpSpPr>
          <p:pic>
            <p:nvPicPr>
              <p:cNvPr id="56" name="Picture 8">
                <a:extLst>
                  <a:ext uri="{FF2B5EF4-FFF2-40B4-BE49-F238E27FC236}">
                    <a16:creationId xmlns:a16="http://schemas.microsoft.com/office/drawing/2014/main" id="{43693F77-EB48-4FBF-87B5-7E69E4484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3088" y="2480986"/>
                <a:ext cx="519659" cy="952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E0E4326-F0BD-4167-889F-0B8AB1B5289A}"/>
                  </a:ext>
                </a:extLst>
              </p:cNvPr>
              <p:cNvSpPr/>
              <p:nvPr/>
            </p:nvSpPr>
            <p:spPr bwMode="auto">
              <a:xfrm>
                <a:off x="4733110" y="3416007"/>
                <a:ext cx="690563" cy="688975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600" b="1" dirty="0">
                    <a:solidFill>
                      <a:schemeClr val="tx1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25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0A497D-EFF3-4102-968A-E80D3310CAC6}"/>
                </a:ext>
              </a:extLst>
            </p:cNvPr>
            <p:cNvGrpSpPr/>
            <p:nvPr/>
          </p:nvGrpSpPr>
          <p:grpSpPr>
            <a:xfrm>
              <a:off x="8123745" y="2523489"/>
              <a:ext cx="688975" cy="1596766"/>
              <a:chOff x="8123745" y="2523489"/>
              <a:chExt cx="688975" cy="1596766"/>
            </a:xfrm>
          </p:grpSpPr>
          <p:pic>
            <p:nvPicPr>
              <p:cNvPr id="58" name="Picture 9">
                <a:extLst>
                  <a:ext uri="{FF2B5EF4-FFF2-40B4-BE49-F238E27FC236}">
                    <a16:creationId xmlns:a16="http://schemas.microsoft.com/office/drawing/2014/main" id="{435F4480-544D-430D-9792-3A16B339A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1106" y="2523489"/>
                <a:ext cx="519659" cy="918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BFCB9BF-50B0-41EB-84AC-CBDB0147BF41}"/>
                  </a:ext>
                </a:extLst>
              </p:cNvPr>
              <p:cNvSpPr/>
              <p:nvPr/>
            </p:nvSpPr>
            <p:spPr bwMode="auto">
              <a:xfrm>
                <a:off x="8123745" y="3429693"/>
                <a:ext cx="688975" cy="69056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600" b="1" dirty="0">
                    <a:solidFill>
                      <a:schemeClr val="bg1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60</a:t>
                </a: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0E119FD-BCA9-4FF1-977F-D93815A35F6E}"/>
                </a:ext>
              </a:extLst>
            </p:cNvPr>
            <p:cNvCxnSpPr>
              <a:cxnSpLocks/>
            </p:cNvCxnSpPr>
            <p:nvPr/>
          </p:nvCxnSpPr>
          <p:spPr>
            <a:xfrm>
              <a:off x="5453902" y="3788175"/>
              <a:ext cx="2620906" cy="0"/>
            </a:xfrm>
            <a:prstGeom prst="line">
              <a:avLst/>
            </a:prstGeom>
            <a:ln w="50800">
              <a:gradFill flip="none" rotWithShape="1"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F00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E32012-5038-4642-B36B-BD7FF64C40B0}"/>
              </a:ext>
            </a:extLst>
          </p:cNvPr>
          <p:cNvGrpSpPr/>
          <p:nvPr/>
        </p:nvGrpSpPr>
        <p:grpSpPr>
          <a:xfrm>
            <a:off x="4561397" y="4042426"/>
            <a:ext cx="4434410" cy="1933547"/>
            <a:chOff x="4561397" y="4042426"/>
            <a:chExt cx="4434410" cy="193354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DF99601-B3E4-4979-9E92-E847F65C78C2}"/>
                </a:ext>
              </a:extLst>
            </p:cNvPr>
            <p:cNvSpPr/>
            <p:nvPr/>
          </p:nvSpPr>
          <p:spPr>
            <a:xfrm>
              <a:off x="4588083" y="4042426"/>
              <a:ext cx="4407724" cy="835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000" b="1" u="sng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ตัวอย่าง</a:t>
              </a: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 การคำนวณเงินสะสม/เงินสมทบ </a:t>
              </a:r>
              <a:endParaRPr lang="en-US" sz="20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และผลประโยชน์เงินสะสม/เงินสมทบ  </a:t>
              </a:r>
              <a:endParaRPr lang="en-US" sz="20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algn="ctr">
                <a:defRPr/>
              </a:pP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ณ อายุ </a:t>
              </a:r>
              <a:r>
                <a:rPr lang="en-US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25 </a:t>
              </a: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ปี เกษียณเมื่ออายุ </a:t>
              </a:r>
              <a:r>
                <a:rPr lang="en-US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60 </a:t>
              </a:r>
              <a:r>
                <a:rPr lang="th-TH" sz="2000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ปี</a:t>
              </a:r>
              <a:endParaRPr lang="en-US" sz="2000" b="1" u="sng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E647E5-4C5A-42B3-BFB3-4DF9745F974E}"/>
                </a:ext>
              </a:extLst>
            </p:cNvPr>
            <p:cNvGrpSpPr/>
            <p:nvPr/>
          </p:nvGrpSpPr>
          <p:grpSpPr>
            <a:xfrm>
              <a:off x="4561397" y="4930261"/>
              <a:ext cx="3360551" cy="1045712"/>
              <a:chOff x="4561397" y="4930261"/>
              <a:chExt cx="3360551" cy="104571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C5DFE2C-2291-44BA-AC1E-252EDB67DC92}"/>
                  </a:ext>
                </a:extLst>
              </p:cNvPr>
              <p:cNvSpPr/>
              <p:nvPr/>
            </p:nvSpPr>
            <p:spPr>
              <a:xfrm>
                <a:off x="4783647" y="5332214"/>
                <a:ext cx="839626" cy="6437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contourW="12700" prstMaterial="matte">
                <a:bevelT prst="convex"/>
                <a:bevelB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ออม</a:t>
                </a:r>
                <a:endParaRPr lang="en-US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3B750CA-EFDA-4FB4-B572-BFE29E53765C}"/>
                  </a:ext>
                </a:extLst>
              </p:cNvPr>
              <p:cNvSpPr/>
              <p:nvPr/>
            </p:nvSpPr>
            <p:spPr>
              <a:xfrm>
                <a:off x="6702748" y="5332211"/>
                <a:ext cx="1146889" cy="6437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contourW="12700" prstMaterial="matte">
                <a:bevelT prst="convex"/>
                <a:bevelB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ผลตอบแทน</a:t>
                </a:r>
                <a:endParaRPr lang="en-US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A1B2C60-423E-4C14-AD61-813AF5C85481}"/>
                  </a:ext>
                </a:extLst>
              </p:cNvPr>
              <p:cNvSpPr/>
              <p:nvPr/>
            </p:nvSpPr>
            <p:spPr>
              <a:xfrm>
                <a:off x="5712148" y="5332211"/>
                <a:ext cx="935992" cy="64375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contourW="12700" prstMaterial="matte">
                <a:bevelT prst="convex"/>
                <a:bevelB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th-TH" b="1" dirty="0">
                    <a:solidFill>
                      <a:schemeClr val="tx1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ระยะเวลา</a:t>
                </a:r>
                <a:endParaRPr lang="en-US" b="1" dirty="0">
                  <a:solidFill>
                    <a:schemeClr val="tx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9F74773-A300-4C0B-9984-2E3D96F2D668}"/>
                  </a:ext>
                </a:extLst>
              </p:cNvPr>
              <p:cNvSpPr/>
              <p:nvPr/>
            </p:nvSpPr>
            <p:spPr>
              <a:xfrm>
                <a:off x="4561397" y="4930261"/>
                <a:ext cx="1260475" cy="4175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3,000 /</a:t>
                </a:r>
                <a:r>
                  <a:rPr lang="th-TH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ด</a:t>
                </a:r>
                <a:r>
                  <a:rPr lang="en-US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.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260B6F8-F4D8-4D10-9C54-19E8CD876A3E}"/>
                  </a:ext>
                </a:extLst>
              </p:cNvPr>
              <p:cNvSpPr/>
              <p:nvPr/>
            </p:nvSpPr>
            <p:spPr>
              <a:xfrm>
                <a:off x="6423348" y="4958837"/>
                <a:ext cx="1498600" cy="3127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1.5% </a:t>
                </a:r>
                <a:r>
                  <a:rPr lang="th-TH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ต่อปี</a:t>
                </a:r>
                <a:r>
                  <a:rPr lang="en-US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*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313F3E0-9573-403A-889F-7F4596D5BA26}"/>
                  </a:ext>
                </a:extLst>
              </p:cNvPr>
              <p:cNvSpPr/>
              <p:nvPr/>
            </p:nvSpPr>
            <p:spPr>
              <a:xfrm>
                <a:off x="5432747" y="4982648"/>
                <a:ext cx="1498600" cy="3127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35 </a:t>
                </a:r>
                <a:r>
                  <a:rPr lang="th-TH" b="1" dirty="0">
                    <a:solidFill>
                      <a:srgbClr val="C00000"/>
                    </a:solidFill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ปี</a:t>
                </a:r>
                <a:endParaRPr lang="en-US" b="1" dirty="0">
                  <a:solidFill>
                    <a:srgbClr val="C00000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69" name="12-Point Star 27">
            <a:extLst>
              <a:ext uri="{FF2B5EF4-FFF2-40B4-BE49-F238E27FC236}">
                <a16:creationId xmlns:a16="http://schemas.microsoft.com/office/drawing/2014/main" id="{A6458457-08B3-49AD-8315-126BCB060E48}"/>
              </a:ext>
            </a:extLst>
          </p:cNvPr>
          <p:cNvSpPr/>
          <p:nvPr/>
        </p:nvSpPr>
        <p:spPr>
          <a:xfrm rot="1634825">
            <a:off x="7693566" y="4884462"/>
            <a:ext cx="1286979" cy="1207370"/>
          </a:xfrm>
          <a:prstGeom prst="star12">
            <a:avLst>
              <a:gd name="adj" fmla="val 34578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01823AF-A24F-4E01-A696-41690C3B6587}"/>
              </a:ext>
            </a:extLst>
          </p:cNvPr>
          <p:cNvSpPr/>
          <p:nvPr/>
        </p:nvSpPr>
        <p:spPr bwMode="auto">
          <a:xfrm rot="609151">
            <a:off x="7303877" y="5224616"/>
            <a:ext cx="2057400" cy="496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1.65</a:t>
            </a:r>
          </a:p>
          <a:p>
            <a:pPr algn="ctr">
              <a:defRPr/>
            </a:pPr>
            <a:r>
              <a:rPr lang="th-TH" b="1" dirty="0">
                <a:solidFill>
                  <a:schemeClr val="bg1"/>
                </a:solidFill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ล้านบาท</a:t>
            </a:r>
            <a:endParaRPr lang="en-US" b="1" dirty="0">
              <a:solidFill>
                <a:schemeClr val="bg1"/>
              </a:solidFill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2BE7E2-83F6-4F49-A37B-E14CFF4E4174}"/>
              </a:ext>
            </a:extLst>
          </p:cNvPr>
          <p:cNvSpPr/>
          <p:nvPr/>
        </p:nvSpPr>
        <p:spPr>
          <a:xfrm>
            <a:off x="5172917" y="1440588"/>
            <a:ext cx="3050816" cy="740063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2A8C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kern="0" dirty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พนักงาน เป็น สมาชิก</a:t>
            </a: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kern="0" dirty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ได้รับเงินสมทบจากนายจ้าง</a:t>
            </a:r>
            <a:endParaRPr lang="en-US" sz="2400" b="1" kern="0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A39866-E45A-402E-92D4-415E158D765F}"/>
              </a:ext>
            </a:extLst>
          </p:cNvPr>
          <p:cNvSpPr/>
          <p:nvPr/>
        </p:nvSpPr>
        <p:spPr>
          <a:xfrm>
            <a:off x="940460" y="1422525"/>
            <a:ext cx="2818308" cy="7400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kern="0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พนักงาน </a:t>
            </a:r>
            <a:r>
              <a:rPr lang="th-TH" sz="2400" b="1" kern="0" dirty="0">
                <a:solidFill>
                  <a:srgbClr val="FF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ไม่เป็น </a:t>
            </a:r>
            <a:r>
              <a:rPr lang="th-TH" sz="2400" b="1" kern="0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สมาชิก</a:t>
            </a: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400" b="1" kern="0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จะไม่มีเงินนายจ้างสมทบ</a:t>
            </a:r>
            <a:endParaRPr lang="en-US" sz="2400" b="1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79444-48ED-4065-8F36-B5A0F0A59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3432" y="814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2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94"/>
    </mc:Choice>
    <mc:Fallback xmlns="">
      <p:transition spd="slow" advTm="8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5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9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63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6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  <p:bldP spid="5" grpId="0"/>
      <p:bldP spid="7" grpId="0" animBg="1"/>
      <p:bldP spid="29" grpId="0"/>
      <p:bldP spid="47" grpId="0"/>
      <p:bldP spid="2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3220" y="1447800"/>
            <a:ext cx="3664549" cy="1721231"/>
            <a:chOff x="457200" y="903636"/>
            <a:chExt cx="3664549" cy="1721231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457200" y="1545431"/>
              <a:ext cx="1864772" cy="107943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8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เงินสะสม</a:t>
              </a:r>
              <a:endParaRPr lang="en-US" sz="16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algn="ctr" eaLnBrk="1" hangingPunct="1">
                <a:defRPr/>
              </a:pPr>
              <a:r>
                <a:rPr lang="th-TH" sz="20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เข้ากองทุนระหว่างปี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7200" y="903636"/>
              <a:ext cx="3664549" cy="5916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พนักงาน</a:t>
              </a:r>
              <a:endParaRPr lang="en-US" sz="40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2658" y="4162746"/>
            <a:ext cx="8378683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ได้รับการยกเว้นภาษีสูงสุด </a:t>
            </a:r>
            <a:r>
              <a:rPr lang="th-TH" sz="2800" b="1" dirty="0">
                <a:solidFill>
                  <a:srgbClr val="FF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ไม่เกิน 15</a:t>
            </a:r>
            <a:r>
              <a:rPr lang="en-US" sz="2800" b="1" dirty="0">
                <a:solidFill>
                  <a:srgbClr val="FF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% </a:t>
            </a:r>
            <a:r>
              <a:rPr lang="th-TH" sz="2800" b="1" dirty="0">
                <a:solidFill>
                  <a:srgbClr val="FF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ของค่าจ้าง </a:t>
            </a:r>
          </a:p>
          <a:p>
            <a:pPr algn="ctr"/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โดย</a:t>
            </a:r>
            <a:r>
              <a:rPr lang="en-US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กองทุนสำรองเลี้ยงชีพ (</a:t>
            </a:r>
            <a:r>
              <a:rPr lang="en-US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Provident Fund) </a:t>
            </a:r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รวมกับ</a:t>
            </a:r>
            <a:endParaRPr lang="en-US" sz="2800" b="1" dirty="0">
              <a:solidFill>
                <a:schemeClr val="accent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  <a:p>
            <a:pPr algn="ctr"/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กองทุนรวมเพื่อการเลี้ยงชีพ (</a:t>
            </a:r>
            <a:r>
              <a:rPr lang="en-US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Retirement Mutual Fund : RMF</a:t>
            </a:r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)</a:t>
            </a:r>
            <a:r>
              <a:rPr lang="en-US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   </a:t>
            </a:r>
          </a:p>
          <a:p>
            <a:pPr algn="ctr"/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กองทุนรวมเพื่อส่งเสริมการออมระยะยาว</a:t>
            </a:r>
            <a:r>
              <a:rPr lang="en-US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(Super Saving Fund : SSF) </a:t>
            </a:r>
            <a:r>
              <a:rPr lang="th-TH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และประกันชีวิตแบบบำนาญ</a:t>
            </a:r>
            <a:r>
              <a:rPr lang="en-US" sz="2800" b="1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รวมกันสูงสุดไม่เกิน 500,000 บาท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CCB306E4-F586-4265-A909-E662B29CE77A}" type="slidenum">
              <a:rPr lang="en-US" smtClean="0"/>
              <a:t>7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F9102-BF25-4CAE-A278-1DFBD680EE83}"/>
              </a:ext>
            </a:extLst>
          </p:cNvPr>
          <p:cNvSpPr txBox="1">
            <a:spLocks/>
          </p:cNvSpPr>
          <p:nvPr/>
        </p:nvSpPr>
        <p:spPr>
          <a:xfrm>
            <a:off x="536717" y="448485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sz="4000" dirty="0"/>
              <a:t>สิทธิประโยชน์ทางภาษีของเงินสะสม</a:t>
            </a:r>
            <a:endParaRPr lang="en-US" sz="4000" dirty="0"/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E422B07D-9DCD-4484-AEB5-08D03AC44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428" y="209406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ABE00"/>
                </a:solidFill>
                <a:latin typeface="BrowalliaUPC" panose="020B0604020202020204" pitchFamily="34" charset="-34"/>
                <a:cs typeface="BrowalliaUPC" panose="020B0604020202020204" pitchFamily="34" charset="-34"/>
                <a:sym typeface="Wingdings 2" panose="05020102010507070707" pitchFamily="18" charset="2"/>
              </a:rPr>
              <a:t></a:t>
            </a:r>
            <a:endParaRPr lang="en-US" altLang="en-US" sz="5400" b="1" dirty="0">
              <a:solidFill>
                <a:srgbClr val="FABE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Down Arrow 9">
            <a:extLst>
              <a:ext uri="{FF2B5EF4-FFF2-40B4-BE49-F238E27FC236}">
                <a16:creationId xmlns:a16="http://schemas.microsoft.com/office/drawing/2014/main" id="{A1A5594D-3EE1-428E-979B-5E110AD6768D}"/>
              </a:ext>
            </a:extLst>
          </p:cNvPr>
          <p:cNvSpPr/>
          <p:nvPr/>
        </p:nvSpPr>
        <p:spPr>
          <a:xfrm>
            <a:off x="2610914" y="3267174"/>
            <a:ext cx="802228" cy="847626"/>
          </a:xfrm>
          <a:prstGeom prst="downArrow">
            <a:avLst>
              <a:gd name="adj1" fmla="val 50000"/>
              <a:gd name="adj2" fmla="val 50000"/>
            </a:avLst>
          </a:prstGeom>
          <a:pattFill prst="dkUpDiag">
            <a:fgClr>
              <a:srgbClr val="1F497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028" name="Picture 4" descr="การจ่ายเงินโบนัส">
            <a:extLst>
              <a:ext uri="{FF2B5EF4-FFF2-40B4-BE49-F238E27FC236}">
                <a16:creationId xmlns:a16="http://schemas.microsoft.com/office/drawing/2014/main" id="{94CDF471-2822-4082-A890-8780F457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188" y="1450872"/>
            <a:ext cx="2728812" cy="17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ก็บเงินอย่างไร ให้สนุกกับการเก็บเงินมากขึ้น - ข่าวสด">
            <a:extLst>
              <a:ext uri="{FF2B5EF4-FFF2-40B4-BE49-F238E27FC236}">
                <a16:creationId xmlns:a16="http://schemas.microsoft.com/office/drawing/2014/main" id="{E81737A8-023C-4866-9C6B-715882A1D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5807" r="2041" b="-263"/>
          <a:stretch/>
        </p:blipFill>
        <p:spPr bwMode="auto">
          <a:xfrm>
            <a:off x="3205971" y="2157101"/>
            <a:ext cx="1521798" cy="100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4F5D37-80F5-47C1-832D-EB5BE3AE9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233" y="3494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8">
        <p:fade/>
      </p:transition>
    </mc:Choice>
    <mc:Fallback xmlns="">
      <p:transition spd="med" advTm="1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8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EDD06-1D01-45AD-8711-C6EFB461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Group 128">
            <a:extLst>
              <a:ext uri="{FF2B5EF4-FFF2-40B4-BE49-F238E27FC236}">
                <a16:creationId xmlns:a16="http://schemas.microsoft.com/office/drawing/2014/main" id="{71DC9E6B-468B-4290-B6E3-3FEF47A5E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803555"/>
              </p:ext>
            </p:extLst>
          </p:nvPr>
        </p:nvGraphicFramePr>
        <p:xfrm>
          <a:off x="609373" y="1371960"/>
          <a:ext cx="8142289" cy="5368896"/>
        </p:xfrm>
        <a:graphic>
          <a:graphicData uri="http://schemas.openxmlformats.org/drawingml/2006/table">
            <a:tbl>
              <a:tblPr/>
              <a:tblGrid>
                <a:gridCol w="905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7374">
                  <a:extLst>
                    <a:ext uri="{9D8B030D-6E8A-4147-A177-3AD203B41FA5}">
                      <a16:colId xmlns:a16="http://schemas.microsoft.com/office/drawing/2014/main" val="211115533"/>
                    </a:ext>
                  </a:extLst>
                </a:gridCol>
                <a:gridCol w="730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7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7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7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4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01301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สมมติฐาน</a:t>
                      </a: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เงินเดือนต่อเดือน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30</a:t>
                      </a:r>
                      <a:r>
                        <a:rPr kumimoji="1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บาท 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เงินสะสมเข้ากองทุน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% ของเงินเดือน 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เงินสะสมต่อปี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18</a:t>
                      </a:r>
                      <a:r>
                        <a:rPr kumimoji="1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บาท</a:t>
                      </a:r>
                      <a:r>
                        <a:rPr kumimoji="1" lang="th-TH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8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ไม่เป็น สมาชิกกองทุนฯ</a:t>
                      </a: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เป็น สมาชิกกองทุนฯ</a:t>
                      </a: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423"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เงินได้ประจำปี</a:t>
                      </a:r>
                      <a:endParaRPr kumimoji="1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 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554">
                <a:tc gridSpan="4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หัก</a:t>
                      </a:r>
                      <a:r>
                        <a:rPr kumimoji="1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ยกเว้นภาษีเงินสะสม</a:t>
                      </a: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        </a:t>
                      </a:r>
                      <a:r>
                        <a:rPr kumimoji="1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         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บาท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111">
                <a:tc gridSpan="4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เงินได้ก่อนหักค่าใช้จ่าย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360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360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423">
                <a:tc gridSpan="5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หัก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ค่าใช้จ่าย 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0%แต่ไม่เกิน 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 บาท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(</a:t>
                      </a:r>
                      <a:r>
                        <a:rPr kumimoji="1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10</a:t>
                      </a: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0,000)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(</a:t>
                      </a:r>
                      <a:r>
                        <a:rPr kumimoji="1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10</a:t>
                      </a: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0,000)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423">
                <a:tc gridSpan="4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เงินได้หลังหักค่าใช้จ่าย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260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260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423">
                <a:tc gridSpan="4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หัก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ค่าลดหย่อนส่วนตัว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(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0,000)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(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0,000) 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554">
                <a:tc gridSpan="4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   ค่าลดหย่อนเงินสะสมเข้ากองทุน</a:t>
                      </a: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          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</a:t>
                      </a:r>
                      <a:r>
                        <a:rPr kumimoji="1" 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(18,00</a:t>
                      </a:r>
                      <a:r>
                        <a:rPr kumimoji="1" lang="th-TH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</a:t>
                      </a:r>
                      <a:r>
                        <a:rPr kumimoji="1" 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)</a:t>
                      </a:r>
                      <a:r>
                        <a:rPr kumimoji="1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บาท </a:t>
                      </a:r>
                      <a:endParaRPr kumimoji="1" lang="th-TH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423"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เงินได้สุทธิ</a:t>
                      </a:r>
                      <a:endParaRPr kumimoji="1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200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182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  บาท 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580">
                <a:tc gridSpan="4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ภาษีที่ต้องชำระ (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%)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,000*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% = 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00 บาท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     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32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,000*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% = 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kumimoji="1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60</a:t>
                      </a:r>
                      <a:r>
                        <a:rPr kumimoji="1" lang="th-TH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 บาท</a:t>
                      </a:r>
                      <a:endParaRPr kumimoji="1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580">
                <a:tc gridSpan="3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ลดภาษีได้ต่างกันปีละ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  <a:endParaRPr kumimoji="1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469900" marR="0" lvl="0" indent="-46990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r>
                        <a:rPr kumimoji="1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kumimoji="1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00 – 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1,60</a:t>
                      </a:r>
                      <a:r>
                        <a:rPr kumimoji="1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 = </a:t>
                      </a:r>
                      <a:r>
                        <a:rPr kumimoji="1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90</a:t>
                      </a:r>
                      <a:r>
                        <a:rPr kumimoji="1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0 บาท</a:t>
                      </a: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4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1436" marR="91436" marT="45722" marB="45722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 Box 2">
            <a:extLst>
              <a:ext uri="{FF2B5EF4-FFF2-40B4-BE49-F238E27FC236}">
                <a16:creationId xmlns:a16="http://schemas.microsoft.com/office/drawing/2014/main" id="{02E680DE-9664-46C5-A559-725BCA2DE85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450920"/>
            <a:ext cx="8294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1pPr>
            <a:lvl2pPr marL="742950" indent="-285750" eaLnBrk="0" hangingPunct="0"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2pPr>
            <a:lvl3pPr marL="1143000" indent="-228600" eaLnBrk="0" hangingPunct="0"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3pPr>
            <a:lvl4pPr marL="1600200" indent="-228600" eaLnBrk="0" hangingPunct="0"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4pPr>
            <a:lvl5pPr marL="2057400" indent="-228600" eaLnBrk="0" hangingPunct="0"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defRPr>
            </a:lvl9pPr>
          </a:lstStyle>
          <a:p>
            <a:pPr eaLnBrk="1" hangingPunct="1"/>
            <a:r>
              <a:rPr lang="th-TH" altLang="th-TH" sz="4000" dirty="0">
                <a:solidFill>
                  <a:schemeClr val="tx1"/>
                </a:solidFill>
              </a:rPr>
              <a:t>ตัวอย่าง การคำนวณสิทธิประโยชน์ทางภาษี</a:t>
            </a:r>
          </a:p>
        </p:txBody>
      </p:sp>
      <p:sp>
        <p:nvSpPr>
          <p:cNvPr id="8" name="Text Box 131">
            <a:extLst>
              <a:ext uri="{FF2B5EF4-FFF2-40B4-BE49-F238E27FC236}">
                <a16:creationId xmlns:a16="http://schemas.microsoft.com/office/drawing/2014/main" id="{19295F80-D6DA-4C74-8644-A96E6033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6" y="6404306"/>
            <a:ext cx="3276600" cy="3365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0" dirty="0">
                <a:solidFill>
                  <a:srgbClr val="003399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*</a:t>
            </a:r>
            <a:r>
              <a:rPr lang="th-TH" sz="1600" b="0" dirty="0">
                <a:solidFill>
                  <a:srgbClr val="003399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เงินได้ </a:t>
            </a:r>
            <a:r>
              <a:rPr lang="en-US" sz="1600" b="0" dirty="0">
                <a:solidFill>
                  <a:srgbClr val="003399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150,000 </a:t>
            </a:r>
            <a:r>
              <a:rPr lang="th-TH" sz="1600" b="0" dirty="0">
                <a:solidFill>
                  <a:srgbClr val="003399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บาท แรกได้รับการยกเว้นภาษี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D1ED0A-7A16-4FA2-B9FC-5B34692CA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4719" y="854006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682ADB-4607-4F41-A906-8A8C5F32BF04}"/>
              </a:ext>
            </a:extLst>
          </p:cNvPr>
          <p:cNvSpPr/>
          <p:nvPr/>
        </p:nvSpPr>
        <p:spPr>
          <a:xfrm>
            <a:off x="6781800" y="4876800"/>
            <a:ext cx="1752827" cy="365125"/>
          </a:xfrm>
          <a:prstGeom prst="rect">
            <a:avLst/>
          </a:prstGeom>
          <a:noFill/>
          <a:ln w="50800" cap="flat" cmpd="sng" algn="ctr">
            <a:solidFill>
              <a:srgbClr val="00ADD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DAE7FB-F74A-49B2-A2CC-1E248555C0B7}"/>
              </a:ext>
            </a:extLst>
          </p:cNvPr>
          <p:cNvSpPr/>
          <p:nvPr/>
        </p:nvSpPr>
        <p:spPr>
          <a:xfrm>
            <a:off x="5003573" y="5970686"/>
            <a:ext cx="2540227" cy="430114"/>
          </a:xfrm>
          <a:prstGeom prst="rect">
            <a:avLst/>
          </a:prstGeom>
          <a:noFill/>
          <a:ln w="50800" cap="flat" cmpd="sng" algn="ctr">
            <a:solidFill>
              <a:srgbClr val="00ADD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43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3"/>
    </mc:Choice>
    <mc:Fallback xmlns="">
      <p:transition spd="slow" advTm="6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6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สิทธิประโยชน์ทางภาษี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7188" y="3813175"/>
            <a:ext cx="1824037" cy="215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16418" y="1456266"/>
            <a:ext cx="6386513" cy="1820334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th-TH" altLang="en-US" sz="3200" b="1" dirty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ลูกจ้างผู้นั้น</a:t>
            </a:r>
            <a:r>
              <a:rPr lang="en-US" altLang="en-US" sz="3200" b="1" dirty="0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ต้องมีอายุ ไม่ต่ำกว่า </a:t>
            </a:r>
            <a:r>
              <a:rPr lang="en-US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altLang="en-US" sz="44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55</a:t>
            </a:r>
            <a:r>
              <a:rPr lang="en-US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ปีบริบูรณ์ </a:t>
            </a:r>
            <a:r>
              <a:rPr lang="en-US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altLang="en-US" sz="4000" b="1" i="1" u="sng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และ</a:t>
            </a:r>
            <a:r>
              <a:rPr lang="th-TH" altLang="en-US" sz="2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en-US" altLang="en-US" sz="2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altLang="en-US" sz="2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/>
            </a:r>
            <a:br>
              <a:rPr lang="th-TH" altLang="en-US" sz="2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</a:br>
            <a:r>
              <a:rPr lang="th-TH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เป็นสมาชิกกองทุนฯ มาแล้วไม่น้อยกว่า </a:t>
            </a:r>
            <a:r>
              <a:rPr lang="th-TH" altLang="en-US" sz="44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5 </a:t>
            </a:r>
            <a:r>
              <a:rPr lang="th-TH" altLang="en-US" sz="3200" b="1" dirty="0">
                <a:ln w="3175">
                  <a:noFill/>
                </a:ln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ปี</a:t>
            </a:r>
            <a:endParaRPr lang="en-US" sz="3200" b="1" dirty="0">
              <a:ln w="3175">
                <a:noFill/>
              </a:ln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6418" y="3822700"/>
            <a:ext cx="3189288" cy="749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th-TH" sz="4000" b="1" u="sng" dirty="0">
                <a:solidFill>
                  <a:schemeClr val="tx1"/>
                </a:solidFill>
                <a:latin typeface="FreesiaUPC" pitchFamily="34" charset="-34"/>
                <a:cs typeface="FreesiaUPC" pitchFamily="34" charset="-34"/>
              </a:rPr>
              <a:t>กรณี</a:t>
            </a:r>
            <a:r>
              <a:rPr lang="th-TH" sz="4000" b="1" dirty="0">
                <a:solidFill>
                  <a:schemeClr val="tx1"/>
                </a:solidFill>
                <a:latin typeface="FreesiaUPC" pitchFamily="34" charset="-34"/>
                <a:cs typeface="FreesiaUPC" pitchFamily="34" charset="-34"/>
              </a:rPr>
              <a:t> </a:t>
            </a:r>
            <a:r>
              <a:rPr lang="th-TH" sz="4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ทุพพล</a:t>
            </a:r>
            <a:r>
              <a:rPr lang="th-TH" sz="4000" dirty="0">
                <a:solidFill>
                  <a:schemeClr val="tx1"/>
                </a:solidFill>
                <a:latin typeface="FreesiaUPC" pitchFamily="34" charset="-34"/>
                <a:cs typeface="FreesiaUPC" pitchFamily="34" charset="-34"/>
              </a:rPr>
              <a:t>ภาพ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2856" y="3813175"/>
            <a:ext cx="3143250" cy="749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th-TH" sz="4000" b="1" u="sng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กรณี</a:t>
            </a:r>
            <a:r>
              <a:rPr lang="th-TH" sz="4000" b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</a:t>
            </a:r>
            <a:r>
              <a:rPr lang="th-TH" sz="4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เสียชีวิต</a:t>
            </a:r>
            <a:endParaRPr lang="en-US" sz="4000" dirty="0">
              <a:solidFill>
                <a:schemeClr val="tx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5022" y="3200400"/>
            <a:ext cx="114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h-TH" altLang="en-US" sz="4000" b="1" i="1" dirty="0">
                <a:ln w="3175">
                  <a:solidFill>
                    <a:srgbClr val="4BC0B2"/>
                  </a:solidFill>
                </a:ln>
                <a:latin typeface="FreesiaUPC" pitchFamily="34" charset="-34"/>
                <a:cs typeface="FreesiaUPC" pitchFamily="34" charset="-34"/>
              </a:rPr>
              <a:t>หรือ</a:t>
            </a:r>
            <a:endParaRPr lang="en-US" sz="2800" dirty="0">
              <a:ln w="3175">
                <a:solidFill>
                  <a:srgbClr val="4BC0B2"/>
                </a:solidFill>
              </a:ln>
              <a:cs typeface="Arial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1416418" y="5219700"/>
            <a:ext cx="6389688" cy="831850"/>
          </a:xfrm>
          <a:prstGeom prst="rect">
            <a:avLst/>
          </a:prstGeom>
          <a:noFill/>
          <a:ln w="25400">
            <a:solidFill>
              <a:srgbClr val="FF66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4800" b="1" dirty="0">
                <a:latin typeface="BrowalliaUPC" panose="020B0604020202020204" pitchFamily="34" charset="-34"/>
                <a:ea typeface="Batang" panose="02030600000101010101" pitchFamily="18" charset="-127"/>
                <a:cs typeface="BrowalliaUPC" panose="020B0604020202020204" pitchFamily="34" charset="-34"/>
              </a:rPr>
              <a:t>ยกเว้นภาษี ทั้งจำนวน</a:t>
            </a:r>
            <a:endParaRPr lang="en-US" altLang="en-US" sz="4800" b="1" dirty="0">
              <a:latin typeface="BrowalliaUPC" panose="020B0604020202020204" pitchFamily="34" charset="-34"/>
              <a:ea typeface="Batang" panose="02030600000101010101" pitchFamily="18" charset="-127"/>
              <a:cs typeface="BrowalliaUPC" panose="020B0604020202020204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FE0915-467E-4E95-A395-9E07687B3E09}"/>
              </a:ext>
            </a:extLst>
          </p:cNvPr>
          <p:cNvGrpSpPr/>
          <p:nvPr/>
        </p:nvGrpSpPr>
        <p:grpSpPr>
          <a:xfrm>
            <a:off x="2178418" y="4643438"/>
            <a:ext cx="4800600" cy="496887"/>
            <a:chOff x="2178418" y="4643438"/>
            <a:chExt cx="4800600" cy="496887"/>
          </a:xfrm>
        </p:grpSpPr>
        <p:sp>
          <p:nvSpPr>
            <p:cNvPr id="10" name="Down Arrow 9"/>
            <p:cNvSpPr/>
            <p:nvPr/>
          </p:nvSpPr>
          <p:spPr>
            <a:xfrm>
              <a:off x="2178418" y="4643438"/>
              <a:ext cx="381000" cy="496887"/>
            </a:xfrm>
            <a:prstGeom prst="downArrow">
              <a:avLst/>
            </a:prstGeom>
            <a:pattFill prst="dkUpDiag">
              <a:fgClr>
                <a:srgbClr val="1F497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4445368" y="4643438"/>
              <a:ext cx="381000" cy="496887"/>
            </a:xfrm>
            <a:prstGeom prst="downArrow">
              <a:avLst/>
            </a:prstGeom>
            <a:pattFill prst="dkUpDiag">
              <a:fgClr>
                <a:schemeClr val="tx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598018" y="4643438"/>
              <a:ext cx="381000" cy="495300"/>
            </a:xfrm>
            <a:prstGeom prst="downArrow">
              <a:avLst/>
            </a:prstGeom>
            <a:pattFill prst="dkUpDiag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9</a:t>
            </a:fld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B19E21-7CE2-41E5-8658-288B11BDA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038" y="880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52">
        <p:fade/>
      </p:transition>
    </mc:Choice>
    <mc:Fallback xmlns="">
      <p:transition spd="med" advTm="28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500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BBLAM_TH Version">
  <a:themeElements>
    <a:clrScheme name="Palette 1_Standard Presentation">
      <a:dk1>
        <a:sysClr val="windowText" lastClr="000000"/>
      </a:dk1>
      <a:lt1>
        <a:sysClr val="window" lastClr="FFFFFF"/>
      </a:lt1>
      <a:dk2>
        <a:srgbClr val="004FA7"/>
      </a:dk2>
      <a:lt2>
        <a:srgbClr val="EEECE1"/>
      </a:lt2>
      <a:accent1>
        <a:srgbClr val="1F497D"/>
      </a:accent1>
      <a:accent2>
        <a:srgbClr val="2A8CB8"/>
      </a:accent2>
      <a:accent3>
        <a:srgbClr val="9DC3E6"/>
      </a:accent3>
      <a:accent4>
        <a:srgbClr val="ED7D31"/>
      </a:accent4>
      <a:accent5>
        <a:srgbClr val="FFD966"/>
      </a:accent5>
      <a:accent6>
        <a:srgbClr val="F9E79F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 cmpd="sng" algn="ctr">
          <a:solidFill>
            <a:srgbClr val="2A8CB8"/>
          </a:solidFill>
          <a:prstDash val="solid"/>
          <a:miter lim="800000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000" kern="0" dirty="0" smtClean="0">
            <a:solidFill>
              <a:prstClr val="black"/>
            </a:solidFill>
            <a:latin typeface="BrowalliaUPC" panose="020B0604020202020204" pitchFamily="34" charset="-34"/>
            <a:cs typeface="BrowalliaUPC" panose="020B0604020202020204" pitchFamily="34" charset="-34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BBLAM_EN Version">
  <a:themeElements>
    <a:clrScheme name="Propose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2A8CB8"/>
      </a:accent2>
      <a:accent3>
        <a:srgbClr val="9DC3E6"/>
      </a:accent3>
      <a:accent4>
        <a:srgbClr val="ED7D31"/>
      </a:accent4>
      <a:accent5>
        <a:srgbClr val="FFD966"/>
      </a:accent5>
      <a:accent6>
        <a:srgbClr val="F9E79F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BLAM_TH Version">
  <a:themeElements>
    <a:clrScheme name="Palette 1_Standard Presentation">
      <a:dk1>
        <a:sysClr val="windowText" lastClr="000000"/>
      </a:dk1>
      <a:lt1>
        <a:sysClr val="window" lastClr="FFFFFF"/>
      </a:lt1>
      <a:dk2>
        <a:srgbClr val="004FA7"/>
      </a:dk2>
      <a:lt2>
        <a:srgbClr val="EEECE1"/>
      </a:lt2>
      <a:accent1>
        <a:srgbClr val="1F497D"/>
      </a:accent1>
      <a:accent2>
        <a:srgbClr val="2A8CB8"/>
      </a:accent2>
      <a:accent3>
        <a:srgbClr val="9DC3E6"/>
      </a:accent3>
      <a:accent4>
        <a:srgbClr val="ED7D31"/>
      </a:accent4>
      <a:accent5>
        <a:srgbClr val="FFD966"/>
      </a:accent5>
      <a:accent6>
        <a:srgbClr val="F9E79F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 cmpd="sng" algn="ctr">
          <a:solidFill>
            <a:srgbClr val="2A8CB8"/>
          </a:solidFill>
          <a:prstDash val="solid"/>
          <a:miter lim="800000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000" kern="0" dirty="0" smtClean="0">
            <a:solidFill>
              <a:prstClr val="black"/>
            </a:solidFill>
            <a:latin typeface="BrowalliaUPC" panose="020B0604020202020204" pitchFamily="34" charset="-34"/>
            <a:cs typeface="BrowalliaUPC" panose="020B0604020202020204" pitchFamily="34" charset="-34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7040</TotalTime>
  <Words>1442</Words>
  <Application>Microsoft Office PowerPoint</Application>
  <PresentationFormat>On-screen Show (4:3)</PresentationFormat>
  <Paragraphs>303</Paragraphs>
  <Slides>18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MS PGothic</vt:lpstr>
      <vt:lpstr>Arial</vt:lpstr>
      <vt:lpstr>Batang</vt:lpstr>
      <vt:lpstr>Browallia New</vt:lpstr>
      <vt:lpstr>BrowalliaUPC</vt:lpstr>
      <vt:lpstr>Calibri</vt:lpstr>
      <vt:lpstr>Century Gothic</vt:lpstr>
      <vt:lpstr>FreesiaUPC</vt:lpstr>
      <vt:lpstr>Tahoma</vt:lpstr>
      <vt:lpstr>Times New Roman</vt:lpstr>
      <vt:lpstr>Verdana</vt:lpstr>
      <vt:lpstr>Wingdings</vt:lpstr>
      <vt:lpstr>Wingdings 2</vt:lpstr>
      <vt:lpstr>BBLAM_TH Version</vt:lpstr>
      <vt:lpstr>BBLAM_EN Version</vt:lpstr>
      <vt:lpstr>1_BBLAM_TH Version</vt:lpstr>
      <vt:lpstr>PowerPoint Presentation</vt:lpstr>
      <vt:lpstr>กองทุนสำรองเลี้ยงชีพ (สำหรับพนักงานเข้าใหม่ และพนักงานปัจจุบัน)</vt:lpstr>
      <vt:lpstr>PowerPoint Presentation</vt:lpstr>
      <vt:lpstr>ประโยชน์ของกองทุนสำรองเลี้ยงชีพ</vt:lpstr>
      <vt:lpstr>องค์ประกอบเงินกองทุนสำรองเลี้ยงชีพ</vt:lpstr>
      <vt:lpstr>PowerPoint Presentation</vt:lpstr>
      <vt:lpstr>PowerPoint Presentation</vt:lpstr>
      <vt:lpstr>ตัวอย่าง การคำนวณสิทธิประโยชน์ทางภาษี</vt:lpstr>
      <vt:lpstr>สิทธิประโยชน์ทางภาษี</vt:lpstr>
      <vt:lpstr>กรณีสมาชิกเสียชีวิต</vt:lpstr>
      <vt:lpstr>ทางเลือกในการลงทุน</vt:lpstr>
      <vt:lpstr>ผลตอบแทนย้อนหลังรายทางเลือกการลงทุน</vt:lpstr>
      <vt:lpstr>ขั้นตอนในการเลือกทางเลือกการลงทุน</vt:lpstr>
      <vt:lpstr>PowerPoint Presentation</vt:lpstr>
      <vt:lpstr>PowerPoint Presentation</vt:lpstr>
      <vt:lpstr>การทำ Member Risk Profile: แบบสอบถามคุณเป็นนักลงทุนประเภทใด</vt:lpstr>
      <vt:lpstr>PowerPoint Presentation</vt:lpstr>
      <vt:lpstr>คำจำกัดสิทธิ์ในการให้บริการ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Thitima Sutat Na Ayudhya</dc:creator>
  <cp:lastModifiedBy>Adichai Premchaiporn</cp:lastModifiedBy>
  <cp:revision>245</cp:revision>
  <cp:lastPrinted>2020-10-01T06:25:49Z</cp:lastPrinted>
  <dcterms:created xsi:type="dcterms:W3CDTF">2020-07-08T07:36:39Z</dcterms:created>
  <dcterms:modified xsi:type="dcterms:W3CDTF">2022-04-11T09:39:42Z</dcterms:modified>
</cp:coreProperties>
</file>